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37"/>
  </p:notesMasterIdLst>
  <p:handoutMasterIdLst>
    <p:handoutMasterId r:id="rId38"/>
  </p:handoutMasterIdLst>
  <p:sldIdLst>
    <p:sldId id="290" r:id="rId5"/>
    <p:sldId id="261" r:id="rId6"/>
    <p:sldId id="291" r:id="rId7"/>
    <p:sldId id="262" r:id="rId8"/>
    <p:sldId id="297" r:id="rId9"/>
    <p:sldId id="299" r:id="rId10"/>
    <p:sldId id="264" r:id="rId11"/>
    <p:sldId id="265" r:id="rId12"/>
    <p:sldId id="298" r:id="rId13"/>
    <p:sldId id="266" r:id="rId14"/>
    <p:sldId id="301" r:id="rId15"/>
    <p:sldId id="300" r:id="rId16"/>
    <p:sldId id="267" r:id="rId17"/>
    <p:sldId id="302" r:id="rId18"/>
    <p:sldId id="303" r:id="rId19"/>
    <p:sldId id="269" r:id="rId20"/>
    <p:sldId id="270" r:id="rId21"/>
    <p:sldId id="271" r:id="rId22"/>
    <p:sldId id="272" r:id="rId23"/>
    <p:sldId id="304" r:id="rId24"/>
    <p:sldId id="295" r:id="rId25"/>
    <p:sldId id="273" r:id="rId26"/>
    <p:sldId id="276" r:id="rId27"/>
    <p:sldId id="292" r:id="rId28"/>
    <p:sldId id="278" r:id="rId29"/>
    <p:sldId id="258" r:id="rId30"/>
    <p:sldId id="268" r:id="rId31"/>
    <p:sldId id="296" r:id="rId32"/>
    <p:sldId id="280" r:id="rId33"/>
    <p:sldId id="293" r:id="rId34"/>
    <p:sldId id="294" r:id="rId35"/>
    <p:sldId id="289" r:id="rId3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85602" autoAdjust="0"/>
  </p:normalViewPr>
  <p:slideViewPr>
    <p:cSldViewPr snapToGrid="0">
      <p:cViewPr varScale="1">
        <p:scale>
          <a:sx n="77" d="100"/>
          <a:sy n="77" d="100"/>
        </p:scale>
        <p:origin x="65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rtl="0"/>
          <a:r>
            <a:rPr lang="zh-CN" altLang="en-US" sz="6000" noProof="1">
              <a:solidFill>
                <a:srgbClr val="002060"/>
              </a:solidFill>
              <a:latin typeface="隶书" panose="02010509060101010101" pitchFamily="49" charset="-122"/>
              <a:ea typeface="隶书" panose="02010509060101010101" pitchFamily="49" charset="-122"/>
            </a:rPr>
            <a:t>引导词</a:t>
          </a:r>
          <a:endParaRPr lang="zh-CN" altLang="en-US" sz="6000" noProof="0" dirty="0">
            <a:solidFill>
              <a:srgbClr val="00206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noProof="1">
              <a:solidFill>
                <a:srgbClr val="002060"/>
              </a:solidFill>
              <a:latin typeface="隶书" panose="02010509060101010101" pitchFamily="49" charset="-122"/>
              <a:ea typeface="隶书" panose="02010509060101010101" pitchFamily="49" charset="-122"/>
            </a:rPr>
            <a:t>语序</a:t>
          </a:r>
          <a:endParaRPr lang="zh-CN" altLang="en-US" sz="6000" kern="1200" noProof="0" dirty="0">
            <a:solidFill>
              <a:srgbClr val="00206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noProof="1">
              <a:solidFill>
                <a:srgbClr val="002060"/>
              </a:solidFill>
              <a:latin typeface="隶书" panose="02010509060101010101" pitchFamily="49" charset="-122"/>
              <a:ea typeface="隶书" panose="02010509060101010101" pitchFamily="49" charset="-122"/>
            </a:rPr>
            <a:t>时态</a:t>
          </a:r>
          <a:endParaRPr lang="zh-CN" altLang="en-US" sz="6000" kern="1200" noProof="0" dirty="0">
            <a:solidFill>
              <a:srgbClr val="00206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3" custScaleX="115064" custLinFactNeighborX="-28501" custLinFactNeighborY="-799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3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3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rtl="0"/>
          <a:r>
            <a:rPr lang="zh-CN" altLang="en-US" sz="2100" b="1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100" b="1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1.</a:t>
          </a:r>
        </a:p>
        <a:p>
          <a:pPr rtl="0"/>
          <a:r>
            <a:rPr lang="en-US" altLang="zh-CN" sz="18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8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8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8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8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endParaRPr lang="zh-CN" altLang="en-US" sz="18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2.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ed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omnis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iste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natus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error sit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voluptatem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3.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4.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ed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omnis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iste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natus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error sit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voluptatem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804F27C-9BA9-4D07-AB02-74BE7DFA2C0E}" type="sibTrans" cxnId="{B07163E8-ADEC-492A-8F07-7E5786AB23AE}">
      <dgm:prSet phldrT="4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5.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</a:p>
      </dgm:t>
    </dgm:pt>
    <dgm:pt modelId="{E6C6DF88-9436-40D7-BA84-18FE896A6151}" type="parTrans" cxnId="{14D43B81-F92D-4CD8-9D1E-78CBF092C75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E39967D-43EF-4F15-814A-2F491D900D43}" type="sibTrans" cxnId="{14D43B81-F92D-4CD8-9D1E-78CBF092C750}">
      <dgm:prSet phldrT="5" phldr="0"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sz="21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21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21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459F664-A62C-4466-90D1-14D94F7456F9}" type="parTrans" cxnId="{D7BBB8C6-B60F-4050-B5C1-3F3A86AF429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9667D30-8073-4626-A65C-0442C9DA4455}" type="sibTrans" cxnId="{D7BBB8C6-B60F-4050-B5C1-3F3A86AF429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786322A-3DB1-4B13-A039-9C2B4BD33902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Maecenas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porttitor</a:t>
          </a: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congue</a:t>
          </a:r>
          <a:endParaRPr lang="zh-CN" altLang="en-US" sz="2100" kern="1200" noProof="0" dirty="0">
            <a:solidFill>
              <a:srgbClr val="E2E2E8">
                <a:lumMod val="50000"/>
              </a:srgb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F3F2426-EA56-4F79-A02F-DE7A210D680D}" type="parTrans" cxnId="{07D1F65C-7C41-4EB6-A133-CA7F2979164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D0A801E-90E9-4D73-A31E-D58F04D3BBF2}" type="sibTrans" cxnId="{07D1F65C-7C41-4EB6-A133-CA7F2979164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A259F57-B5C4-40C5-939D-A7C21B16FB47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Nunc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viverra</a:t>
          </a: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imperdiet</a:t>
          </a: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endParaRPr lang="zh-CN" altLang="en-US" sz="2100" kern="1200" noProof="0" dirty="0">
            <a:solidFill>
              <a:srgbClr val="E2E2E8">
                <a:lumMod val="50000"/>
              </a:srgb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7311651-50BE-4613-AB4F-1C634C257620}" type="sibTrans" cxnId="{7865863E-1BC2-47AE-BBFB-F40F27A905A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</dgm:pt>
  </dgm:ptLst>
  <dgm:cxnLst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</a:p>
      </dgm:t>
    </dgm:pt>
    <dgm:pt modelId="{60DCCB75-45EB-47C6-94A1-94B27FCC8637}" type="parTrans" cxnId="{11850DAF-81D0-4D0F-8DA3-41F4796319E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CB615D6-747F-4B62-84A6-C892895334F1}" type="sibTrans" cxnId="{11850DAF-81D0-4D0F-8DA3-41F4796319E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AE5C2A0-4800-4ADC-B298-B18AE4915DE8}" type="parTrans" cxnId="{0F26703E-5C72-4291-B531-0477431EAF9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3B6BDF0-AD0E-418C-AFFF-2DEEF88C3D18}" type="sibTrans" cxnId="{0F26703E-5C72-4291-B531-0477431EAF9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</a:p>
      </dgm:t>
    </dgm:pt>
    <dgm:pt modelId="{314D4780-8160-40E1-907E-9803C159DC60}" type="parTrans" cxnId="{E39B97F3-1B8D-4FAD-BC4F-C5C6BEE484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D6574AA-015E-4065-B9B4-50E304CE399A}" type="sibTrans" cxnId="{E39B97F3-1B8D-4FAD-BC4F-C5C6BEE484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noProof="0" dirty="0">
            <a:solidFill>
              <a:schemeClr val="bg2">
                <a:lumMod val="25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CDD1ED9-49F5-4E58-8C27-D8D04BD28B1C}" type="parTrans" cxnId="{B9E75C83-E877-41DB-80E3-9FA3C9C09A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8B27DB-04F0-4A7B-8379-E7BB62B41A9B}" type="sibTrans" cxnId="{B9E75C83-E877-41DB-80E3-9FA3C9C09A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</a:p>
      </dgm:t>
    </dgm:pt>
    <dgm:pt modelId="{188D5F10-8B90-4246-817F-E72689340F4D}" type="parTrans" cxnId="{FEEBB089-D007-44F7-B807-D6A765E629F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7F8823-34DA-4B51-A8F1-48B3B268E68C}" type="sibTrans" cxnId="{FEEBB089-D007-44F7-B807-D6A765E629F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</a:p>
      </dgm:t>
    </dgm:pt>
    <dgm:pt modelId="{DADF6020-CDC3-4402-AD9B-276C3FF76494}" type="parTrans" cxnId="{55AE650D-A026-41AA-B2C6-5FB09617934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911DA0-67F2-46CD-B3CF-E0FD00B232CE}" type="sibTrans" cxnId="{55AE650D-A026-41AA-B2C6-5FB09617934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</a:p>
      </dgm:t>
    </dgm:pt>
    <dgm:pt modelId="{A7418D3C-0D3B-4071-A712-65068EC58CF8}" type="parTrans" cxnId="{D5B7842D-4CB4-4E8A-A918-B0DBC8A9785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2A2AD76-9B83-4292-81B4-C997D9089BA3}" type="sibTrans" cxnId="{D5B7842D-4CB4-4E8A-A918-B0DBC8A9785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653BD68-732E-42DE-A0C7-3F002981C2FB}" type="parTrans" cxnId="{796EA086-3742-4623-ABBD-4E6FC3DC5D9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2244C34-511A-4D71-900E-7ED93E59D7D2}" type="sibTrans" cxnId="{796EA086-3742-4623-ABBD-4E6FC3DC5D9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</a:p>
      </dgm:t>
    </dgm:pt>
    <dgm:pt modelId="{07819CF3-DEA9-4AFB-A493-2486F38076E3}" type="parTrans" cxnId="{6E591F93-686F-4FC1-A3DE-C84DD46D235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260AF3-53DD-409D-953F-E54F12664A53}" type="sibTrans" cxnId="{6E591F93-686F-4FC1-A3DE-C84DD46D235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endParaRPr lang="zh-CN" altLang="en-US" sz="18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491A05B-B651-437F-82B1-26B8DF6EB051}" type="parTrans" cxnId="{6786EF20-9833-4F4B-BFEC-410F094BAA3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54D9A17-0A71-4B9D-B855-5E4C976E8D3F}" type="sibTrans" cxnId="{6786EF20-9833-4F4B-BFEC-410F094BAA3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</dgm:pt>
  </dgm:ptLst>
  <dgm:cxnLst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</a:p>
      </dgm:t>
    </dgm:pt>
    <dgm:pt modelId="{60DCCB75-45EB-47C6-94A1-94B27FCC8637}" type="parTrans" cxnId="{11850DAF-81D0-4D0F-8DA3-41F4796319E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CB615D6-747F-4B62-84A6-C892895334F1}" type="sibTrans" cxnId="{11850DAF-81D0-4D0F-8DA3-41F4796319E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AE5C2A0-4800-4ADC-B298-B18AE4915DE8}" type="parTrans" cxnId="{0F26703E-5C72-4291-B531-0477431EAF9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3B6BDF0-AD0E-418C-AFFF-2DEEF88C3D18}" type="sibTrans" cxnId="{0F26703E-5C72-4291-B531-0477431EAF9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</a:p>
      </dgm:t>
    </dgm:pt>
    <dgm:pt modelId="{314D4780-8160-40E1-907E-9803C159DC60}" type="parTrans" cxnId="{E39B97F3-1B8D-4FAD-BC4F-C5C6BEE484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D6574AA-015E-4065-B9B4-50E304CE399A}" type="sibTrans" cxnId="{E39B97F3-1B8D-4FAD-BC4F-C5C6BEE484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noProof="0" dirty="0">
            <a:solidFill>
              <a:schemeClr val="bg2">
                <a:lumMod val="25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CDD1ED9-49F5-4E58-8C27-D8D04BD28B1C}" type="parTrans" cxnId="{B9E75C83-E877-41DB-80E3-9FA3C9C09A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8B27DB-04F0-4A7B-8379-E7BB62B41A9B}" type="sibTrans" cxnId="{B9E75C83-E877-41DB-80E3-9FA3C9C09A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</a:p>
      </dgm:t>
    </dgm:pt>
    <dgm:pt modelId="{188D5F10-8B90-4246-817F-E72689340F4D}" type="parTrans" cxnId="{FEEBB089-D007-44F7-B807-D6A765E629F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7F8823-34DA-4B51-A8F1-48B3B268E68C}" type="sibTrans" cxnId="{FEEBB089-D007-44F7-B807-D6A765E629F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</a:p>
      </dgm:t>
    </dgm:pt>
    <dgm:pt modelId="{DADF6020-CDC3-4402-AD9B-276C3FF76494}" type="parTrans" cxnId="{55AE650D-A026-41AA-B2C6-5FB09617934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911DA0-67F2-46CD-B3CF-E0FD00B232CE}" type="sibTrans" cxnId="{55AE650D-A026-41AA-B2C6-5FB09617934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</a:p>
      </dgm:t>
    </dgm:pt>
    <dgm:pt modelId="{A7418D3C-0D3B-4071-A712-65068EC58CF8}" type="parTrans" cxnId="{D5B7842D-4CB4-4E8A-A918-B0DBC8A9785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2A2AD76-9B83-4292-81B4-C997D9089BA3}" type="sibTrans" cxnId="{D5B7842D-4CB4-4E8A-A918-B0DBC8A9785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653BD68-732E-42DE-A0C7-3F002981C2FB}" type="parTrans" cxnId="{796EA086-3742-4623-ABBD-4E6FC3DC5D9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2244C34-511A-4D71-900E-7ED93E59D7D2}" type="sibTrans" cxnId="{796EA086-3742-4623-ABBD-4E6FC3DC5D9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</a:p>
      </dgm:t>
    </dgm:pt>
    <dgm:pt modelId="{07819CF3-DEA9-4AFB-A493-2486F38076E3}" type="parTrans" cxnId="{6E591F93-686F-4FC1-A3DE-C84DD46D235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260AF3-53DD-409D-953F-E54F12664A53}" type="sibTrans" cxnId="{6E591F93-686F-4FC1-A3DE-C84DD46D235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endParaRPr lang="zh-CN" altLang="en-US" sz="18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491A05B-B651-437F-82B1-26B8DF6EB051}" type="parTrans" cxnId="{6786EF20-9833-4F4B-BFEC-410F094BAA3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54D9A17-0A71-4B9D-B855-5E4C976E8D3F}" type="sibTrans" cxnId="{6786EF20-9833-4F4B-BFEC-410F094BAA3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</dgm:pt>
  </dgm:ptLst>
  <dgm:cxnLst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0" y="863781"/>
          <a:ext cx="3403360" cy="177467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228600" rIns="72000" bIns="228600" numCol="1" spcCol="1270" rtlCol="0" anchor="ctr" anchorCtr="0">
          <a:noAutofit/>
        </a:bodyPr>
        <a:lstStyle/>
        <a:p>
          <a:pPr marL="0" lvl="0" indent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noProof="1">
              <a:solidFill>
                <a:srgbClr val="002060"/>
              </a:solidFill>
              <a:latin typeface="隶书" panose="02010509060101010101" pitchFamily="49" charset="-122"/>
              <a:ea typeface="隶书" panose="02010509060101010101" pitchFamily="49" charset="-122"/>
            </a:rPr>
            <a:t>引导词</a:t>
          </a:r>
          <a:endParaRPr lang="zh-CN" altLang="en-US" sz="6000" kern="1200" noProof="0" dirty="0">
            <a:solidFill>
              <a:srgbClr val="00206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863781"/>
        <a:ext cx="3403360" cy="1774678"/>
      </dsp:txXfrm>
    </dsp:sp>
    <dsp:sp modelId="{B86E23A3-742D-4587-88CF-2D56A8442149}">
      <dsp:nvSpPr>
        <dsp:cNvPr id="0" name=""/>
        <dsp:cNvSpPr/>
      </dsp:nvSpPr>
      <dsp:spPr>
        <a:xfrm>
          <a:off x="3735732" y="877960"/>
          <a:ext cx="3403360" cy="177467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rtlCol="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noProof="1">
              <a:solidFill>
                <a:srgbClr val="002060"/>
              </a:solidFill>
              <a:latin typeface="隶书" panose="02010509060101010101" pitchFamily="49" charset="-122"/>
              <a:ea typeface="隶书" panose="02010509060101010101" pitchFamily="49" charset="-122"/>
            </a:rPr>
            <a:t>语序</a:t>
          </a:r>
          <a:endParaRPr lang="zh-CN" altLang="en-US" sz="6000" kern="1200" noProof="0" dirty="0">
            <a:solidFill>
              <a:srgbClr val="00206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35732" y="877960"/>
        <a:ext cx="3403360" cy="1774678"/>
      </dsp:txXfrm>
    </dsp:sp>
    <dsp:sp modelId="{D64973A5-4E87-44F1-B369-B0D5E0C2A462}">
      <dsp:nvSpPr>
        <dsp:cNvPr id="0" name=""/>
        <dsp:cNvSpPr/>
      </dsp:nvSpPr>
      <dsp:spPr>
        <a:xfrm>
          <a:off x="7413727" y="877960"/>
          <a:ext cx="3403360" cy="177467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228600" rIns="72000" bIns="22860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noProof="1">
              <a:solidFill>
                <a:srgbClr val="002060"/>
              </a:solidFill>
              <a:latin typeface="隶书" panose="02010509060101010101" pitchFamily="49" charset="-122"/>
              <a:ea typeface="隶书" panose="02010509060101010101" pitchFamily="49" charset="-122"/>
            </a:rPr>
            <a:t>时态</a:t>
          </a:r>
          <a:endParaRPr lang="zh-CN" altLang="en-US" sz="6000" kern="1200" noProof="0" dirty="0">
            <a:solidFill>
              <a:srgbClr val="002060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413727" y="877960"/>
        <a:ext cx="3403360" cy="1774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1.</a:t>
          </a: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2.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ed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omnis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iste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natus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error sit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voluptatem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3.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4.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ed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omnis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iste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natus</a:t>
          </a:r>
          <a:r>
            <a:rPr lang="en-US" altLang="zh-CN" sz="1800" b="0" i="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error sit </a:t>
          </a:r>
          <a:r>
            <a:rPr lang="en-US" altLang="zh-CN" sz="1800" b="0" i="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voluptatem</a:t>
          </a:r>
          <a:endParaRPr lang="zh-CN" altLang="en-US" sz="18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课程 </a:t>
          </a:r>
          <a:r>
            <a:rPr lang="en-US" altLang="zh-CN" sz="2100" b="1" kern="1200" noProof="0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5.</a:t>
          </a:r>
        </a:p>
        <a:p>
          <a:pPr marL="0"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sz="18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</a:p>
      </dsp:txBody>
      <dsp:txXfrm>
        <a:off x="5570782" y="1901041"/>
        <a:ext cx="3123798" cy="16289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2287"/>
          <a:ext cx="4664075" cy="1006658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04514" y="228785"/>
          <a:ext cx="554203" cy="55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962053" y="2287"/>
          <a:ext cx="3465609" cy="10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97" tIns="113197" rIns="113197" bIns="113197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noProof="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2100" kern="1200" noProof="0" dirty="0" err="1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2100" kern="1200" noProof="0" dirty="0">
            <a:solidFill>
              <a:schemeClr val="bg2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62053" y="2287"/>
        <a:ext cx="3465609" cy="1069575"/>
      </dsp:txXfrm>
    </dsp:sp>
    <dsp:sp modelId="{7CF4F8AE-2437-4954-B698-495A078F9E64}">
      <dsp:nvSpPr>
        <dsp:cNvPr id="0" name=""/>
        <dsp:cNvSpPr/>
      </dsp:nvSpPr>
      <dsp:spPr>
        <a:xfrm>
          <a:off x="0" y="1339255"/>
          <a:ext cx="4664075" cy="1006658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04514" y="1565754"/>
          <a:ext cx="554203" cy="55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962053" y="1339255"/>
          <a:ext cx="3465609" cy="10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97" tIns="113197" rIns="113197" bIns="113197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Maecenas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porttitor</a:t>
          </a: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congue</a:t>
          </a:r>
          <a:endParaRPr lang="zh-CN" altLang="en-US" sz="2100" kern="1200" noProof="0" dirty="0">
            <a:solidFill>
              <a:srgbClr val="E2E2E8">
                <a:lumMod val="50000"/>
              </a:srgb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962053" y="1339255"/>
        <a:ext cx="3465609" cy="1069575"/>
      </dsp:txXfrm>
    </dsp:sp>
    <dsp:sp modelId="{362B79DA-BFF8-4895-8DC9-BC10460633E8}">
      <dsp:nvSpPr>
        <dsp:cNvPr id="0" name=""/>
        <dsp:cNvSpPr/>
      </dsp:nvSpPr>
      <dsp:spPr>
        <a:xfrm>
          <a:off x="0" y="2676224"/>
          <a:ext cx="4664075" cy="1006658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04514" y="2902723"/>
          <a:ext cx="554203" cy="55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962053" y="2676224"/>
          <a:ext cx="3465609" cy="10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97" tIns="113197" rIns="113197" bIns="113197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Nunc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viverra</a:t>
          </a: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imperdiet</a:t>
          </a:r>
          <a:r>
            <a:rPr lang="en-US" altLang="zh-CN" sz="2100" kern="1200" noProof="0" dirty="0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2100" kern="1200" noProof="0" dirty="0" err="1">
              <a:solidFill>
                <a:srgbClr val="E2E2E8">
                  <a:lumMod val="50000"/>
                </a:srgb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endParaRPr lang="zh-CN" altLang="en-US" sz="2100" kern="1200" noProof="0" dirty="0">
            <a:solidFill>
              <a:srgbClr val="E2E2E8">
                <a:lumMod val="50000"/>
              </a:srgb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962053" y="2676224"/>
        <a:ext cx="3465609" cy="1069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kern="12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kern="1200" noProof="0" dirty="0">
            <a:solidFill>
              <a:schemeClr val="bg2">
                <a:lumMod val="25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kern="12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endParaRPr lang="zh-CN" altLang="en-US" sz="1800" kern="12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001429" y="1384467"/>
        <a:ext cx="1864114" cy="1695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kern="12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bg2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kern="1200" noProof="0" dirty="0">
            <a:solidFill>
              <a:schemeClr val="bg2">
                <a:lumMod val="25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en-US" sz="1800" kern="12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课程 </a:t>
          </a:r>
          <a:r>
            <a:rPr lang="en-US" altLang="zh-CN" sz="2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Sed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ut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perspiciatis</a:t>
          </a:r>
          <a:r>
            <a:rPr lang="en-US" altLang="zh-CN" sz="1800" kern="1200" noProof="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800" kern="1200" noProof="0" dirty="0" err="1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unde</a:t>
          </a:r>
          <a:endParaRPr lang="zh-CN" altLang="en-US" sz="1800" kern="1200" noProof="0" dirty="0">
            <a:solidFill>
              <a:schemeClr val="accent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V 形块状流程"/>
  <dgm:desc val="用于显示进度；日程表；任务、流程或工作流中的有序步骤；或用于强调运动或方向。级别 1 文本显示在箭头形状内，级别 2 文本显示在箭头形状下方。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V 形块状流程"/>
  <dgm:desc val="用于显示进度；日程表；任务、流程或工作流中的有序步骤；或用于强调运动或方向。级别 1 文本显示在箭头形状内，级别 2 文本显示在箭头形状下方。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C43888-C921-403E-B97F-F55D0AEB115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2020/4/26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093827F-3724-4E60-BD82-8B34F83BFE90}" type="datetime1">
              <a:rPr lang="en-US" altLang="zh-CN" noProof="0" smtClean="0"/>
              <a:pPr/>
              <a:t>4/26/2020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BE9C73-6CDE-45E2-97F8-E3C5308FA23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6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650C5CB-C4D6-41D3-895F-6B5E291B793E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CA4D4C-2EEF-4896-8008-9791735259A6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带描述文字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长方形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5C3A25A-0A0B-4765-BD24-9DAC155F0800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D1CA272-5A85-4AAA-A5C9-0E0094C6CE9D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18F57-DB42-4A76-AEB5-A6A852F11A5D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B1EB2DA1-B4C3-4243-9C4A-B18BC9F11B41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DD1D7A-54CF-4DF7-9762-E05934582385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8CADDE-9409-4C3B-AC74-1CEC9C1AE5FB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D33BD1-BD9A-4F21-B73F-EE1233B55B75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2E67AB-8004-4A51-8D97-5C79C9738532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7D2612-329A-41F2-9E8C-FBAC3634ACF5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5E9BA7-2D2E-4F17-A8E7-B73A69359D7B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139D686-2E1B-404C-8CBF-FEB168B54805}" type="datetime1">
              <a:rPr lang="zh-CN" altLang="en-US" noProof="0" smtClean="0"/>
              <a:t>2020/4/26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jpg"/><Relationship Id="rId9" Type="http://schemas.microsoft.com/office/2007/relationships/diagramDrawing" Target="../diagrams/drawin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 descr="戴着耳机的男士在笔记本电脑旁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r>
              <a:rPr lang="zh-CN" altLang="en-US" sz="9600" noProof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宾语从句</a:t>
            </a:r>
            <a:r>
              <a:rPr lang="zh-CN" altLang="en-US" sz="3600" noProof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CN" altLang="en-US" sz="2400" dirty="0">
                <a:solidFill>
                  <a:schemeClr val="tx2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王思潼       </a:t>
            </a:r>
            <a:r>
              <a:rPr lang="en-US" altLang="zh-CN" sz="2400" dirty="0">
                <a:solidFill>
                  <a:schemeClr val="tx2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Kaylee</a:t>
            </a:r>
            <a:endParaRPr lang="zh-CN" altLang="en-US" sz="2400" dirty="0">
              <a:solidFill>
                <a:schemeClr val="tx2">
                  <a:lumMod val="9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矩形 1">
            <a:extLst>
              <a:ext uri="{FF2B5EF4-FFF2-40B4-BE49-F238E27FC236}">
                <a16:creationId xmlns:a16="http://schemas.microsoft.com/office/drawing/2014/main" id="{3B8EFA5D-B53B-4123-BD82-24781ACB2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754" y="324039"/>
            <a:ext cx="7705725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Times New Roman" panose="02020603050405020304" pitchFamily="18" charset="0"/>
              </a:rPr>
              <a:t>由连接代词 </a:t>
            </a:r>
            <a:r>
              <a:rPr lang="en-US" altLang="zh-CN" sz="3200" b="1" dirty="0" err="1">
                <a:latin typeface="Times New Roman" panose="02020603050405020304" pitchFamily="18" charset="0"/>
              </a:rPr>
              <a:t>who,whom,whose,which,what</a:t>
            </a:r>
            <a:r>
              <a:rPr lang="zh-CN" altLang="en-US" sz="3200" dirty="0">
                <a:latin typeface="Times New Roman" panose="02020603050405020304" pitchFamily="18" charset="0"/>
              </a:rPr>
              <a:t>和连接副词</a:t>
            </a:r>
            <a:r>
              <a:rPr lang="zh-CN" altLang="en-US" sz="3200" b="1" dirty="0">
                <a:latin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Times New Roman" panose="02020603050405020304" pitchFamily="18" charset="0"/>
              </a:rPr>
              <a:t>where,how,why,when</a:t>
            </a:r>
            <a:r>
              <a:rPr lang="zh-CN" altLang="en-US" sz="3200" dirty="0">
                <a:latin typeface="Times New Roman" panose="02020603050405020304" pitchFamily="18" charset="0"/>
              </a:rPr>
              <a:t>作引导词的宾语从句是特殊疑问句。这些连词既有词义又充当句子成份，不能省略。</a:t>
            </a:r>
          </a:p>
        </p:txBody>
      </p:sp>
      <p:sp>
        <p:nvSpPr>
          <p:cNvPr id="9218" name="矩形 2">
            <a:extLst>
              <a:ext uri="{FF2B5EF4-FFF2-40B4-BE49-F238E27FC236}">
                <a16:creationId xmlns:a16="http://schemas.microsoft.com/office/drawing/2014/main" id="{EF533C04-2506-4C87-B954-606B896D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302" y="2549082"/>
            <a:ext cx="9144000" cy="384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1)Do you know </a:t>
            </a:r>
            <a:r>
              <a:rPr lang="en-US" altLang="zh-CN" sz="2800" b="1" u="sng" dirty="0">
                <a:solidFill>
                  <a:srgbClr val="FF3300"/>
                </a:solidFill>
                <a:latin typeface="Times New Roman" panose="02020603050405020304" pitchFamily="18" charset="0"/>
              </a:rPr>
              <a:t>whose 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book it is ?</a:t>
            </a: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                 （谁的，作从句定语）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2)Could you tell me </a:t>
            </a:r>
            <a:r>
              <a:rPr lang="en-US" altLang="zh-CN" sz="2800" b="1" u="sng" dirty="0">
                <a:solidFill>
                  <a:srgbClr val="FF3300"/>
                </a:solidFill>
                <a:latin typeface="Times New Roman" panose="02020603050405020304" pitchFamily="18" charset="0"/>
              </a:rPr>
              <a:t>why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 the train is late</a:t>
            </a:r>
            <a:r>
              <a:rPr lang="en-US" altLang="zh-CN" sz="2800" b="1" dirty="0">
                <a:latin typeface="Times New Roman" panose="02020603050405020304" pitchFamily="18" charset="0"/>
              </a:rPr>
              <a:t>? </a:t>
            </a: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                        （为什么，作从句的状语）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3)He asked </a:t>
            </a:r>
            <a:r>
              <a:rPr lang="en-US" altLang="zh-CN" sz="2800" b="1" u="sng" dirty="0">
                <a:solidFill>
                  <a:srgbClr val="FF3300"/>
                </a:solidFill>
                <a:latin typeface="Times New Roman" panose="02020603050405020304" pitchFamily="18" charset="0"/>
              </a:rPr>
              <a:t>who 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could answer the question</a:t>
            </a:r>
            <a:r>
              <a:rPr lang="en-US" altLang="zh-CN" sz="2800" b="1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（谁，作从句的主语）</a:t>
            </a:r>
            <a:r>
              <a:rPr lang="zh-CN" altLang="en-US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endParaRPr lang="en-US" altLang="zh-CN" sz="28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Could you tell me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which</a:t>
            </a:r>
            <a:r>
              <a:rPr lang="en-US" altLang="zh-CN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 gate we have to go to?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       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</a:rPr>
              <a:t>哪个，做从句中的定语）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4B7D6B-80F5-47D3-99BB-F7D3FA39BB61}"/>
              </a:ext>
            </a:extLst>
          </p:cNvPr>
          <p:cNvSpPr txBox="1"/>
          <p:nvPr/>
        </p:nvSpPr>
        <p:spPr>
          <a:xfrm>
            <a:off x="10421384" y="324039"/>
            <a:ext cx="1451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主语，宾语，表语，定语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6A407B-F355-4650-8A4C-8D77D5558EB8}"/>
              </a:ext>
            </a:extLst>
          </p:cNvPr>
          <p:cNvSpPr txBox="1"/>
          <p:nvPr/>
        </p:nvSpPr>
        <p:spPr>
          <a:xfrm>
            <a:off x="10421384" y="1190814"/>
            <a:ext cx="18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38B6A3-9435-400B-B013-F454DB255A49}"/>
              </a:ext>
            </a:extLst>
          </p:cNvPr>
          <p:cNvSpPr txBox="1"/>
          <p:nvPr/>
        </p:nvSpPr>
        <p:spPr>
          <a:xfrm>
            <a:off x="630865" y="544495"/>
            <a:ext cx="11199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en-US" altLang="zh-CN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</a:t>
            </a:r>
            <a:r>
              <a:rPr lang="zh-CN" altLang="en-US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引导词</a:t>
            </a:r>
            <a:r>
              <a:rPr lang="en-US" altLang="zh-CN" sz="4400" dirty="0" err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wh</a:t>
            </a:r>
            <a:r>
              <a:rPr lang="en-US" altLang="zh-CN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-how</a:t>
            </a:r>
            <a:endParaRPr lang="zh-CN" altLang="en-US" sz="44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A3BCFD-16E9-42DB-AEE6-74867704797D}"/>
              </a:ext>
            </a:extLst>
          </p:cNvPr>
          <p:cNvSpPr/>
          <p:nvPr/>
        </p:nvSpPr>
        <p:spPr>
          <a:xfrm>
            <a:off x="9718306" y="2456749"/>
            <a:ext cx="21547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注：</a:t>
            </a:r>
            <a:r>
              <a:rPr lang="en-US" altLang="zh-CN" dirty="0">
                <a:solidFill>
                  <a:srgbClr val="FF0000"/>
                </a:solidFill>
              </a:rPr>
              <a:t>how</a:t>
            </a:r>
            <a:r>
              <a:rPr lang="zh-CN" altLang="en-US" dirty="0">
                <a:solidFill>
                  <a:srgbClr val="FF0000"/>
                </a:solidFill>
              </a:rPr>
              <a:t>构成词组也可引导从句，</a:t>
            </a:r>
            <a:r>
              <a:rPr lang="en-US" altLang="zh-CN" dirty="0">
                <a:solidFill>
                  <a:srgbClr val="FF0000"/>
                </a:solidFill>
              </a:rPr>
              <a:t>how old, how  </a:t>
            </a:r>
            <a:r>
              <a:rPr lang="en-US" altLang="zh-CN" dirty="0" err="1">
                <a:solidFill>
                  <a:srgbClr val="FF0000"/>
                </a:solidFill>
              </a:rPr>
              <a:t>ong</a:t>
            </a:r>
            <a:r>
              <a:rPr lang="en-US" altLang="zh-CN" dirty="0">
                <a:solidFill>
                  <a:srgbClr val="FF0000"/>
                </a:solidFill>
              </a:rPr>
              <a:t>, how often, how much</a:t>
            </a:r>
            <a:r>
              <a:rPr lang="zh-CN" altLang="en-US" dirty="0">
                <a:solidFill>
                  <a:srgbClr val="FF0000"/>
                </a:solidFill>
              </a:rPr>
              <a:t>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573C652-167D-4705-8488-5F9FC97F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02" y="642594"/>
            <a:ext cx="9785497" cy="1371600"/>
          </a:xfrm>
        </p:spPr>
        <p:txBody>
          <a:bodyPr/>
          <a:lstStyle/>
          <a:p>
            <a:r>
              <a:rPr lang="zh-CN" altLang="en-US" dirty="0"/>
              <a:t>例句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71DF81-E3DF-4BA6-AD2D-8E61F3F21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30" y="2103120"/>
            <a:ext cx="986347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I don’t</a:t>
            </a:r>
            <a:r>
              <a:rPr lang="zh-CN" altLang="en-US" sz="3200" dirty="0"/>
              <a:t> </a:t>
            </a:r>
            <a:r>
              <a:rPr lang="en-US" altLang="zh-CN" sz="3200" dirty="0"/>
              <a:t>know what it is.</a:t>
            </a:r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I believe what he said.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FF44F4-6BA0-4B83-A9E9-7F3B6392568C}"/>
              </a:ext>
            </a:extLst>
          </p:cNvPr>
          <p:cNvSpPr txBox="1"/>
          <p:nvPr/>
        </p:nvSpPr>
        <p:spPr>
          <a:xfrm>
            <a:off x="1757915" y="2806996"/>
            <a:ext cx="362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做</a:t>
            </a:r>
            <a:r>
              <a:rPr lang="zh-CN" altLang="en-US" dirty="0">
                <a:solidFill>
                  <a:srgbClr val="FF0000"/>
                </a:solidFill>
              </a:rPr>
              <a:t>表语，</a:t>
            </a:r>
            <a:r>
              <a:rPr lang="zh-CN" altLang="en-US" dirty="0"/>
              <a:t>表</a:t>
            </a:r>
            <a:r>
              <a:rPr lang="zh-CN" altLang="en-US" dirty="0">
                <a:solidFill>
                  <a:srgbClr val="FF0000"/>
                </a:solidFill>
              </a:rPr>
              <a:t>疑问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19FB3-83B8-4E61-84A0-9BFFF4B3463B}"/>
              </a:ext>
            </a:extLst>
          </p:cNvPr>
          <p:cNvSpPr txBox="1"/>
          <p:nvPr/>
        </p:nvSpPr>
        <p:spPr>
          <a:xfrm>
            <a:off x="1757915" y="4010538"/>
            <a:ext cx="318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做</a:t>
            </a:r>
            <a:r>
              <a:rPr lang="zh-CN" altLang="en-US" dirty="0">
                <a:solidFill>
                  <a:srgbClr val="FF0000"/>
                </a:solidFill>
              </a:rPr>
              <a:t>宾语</a:t>
            </a:r>
            <a:r>
              <a:rPr lang="zh-CN" altLang="en-US" dirty="0"/>
              <a:t>，表</a:t>
            </a:r>
            <a:r>
              <a:rPr lang="zh-CN" altLang="en-US" dirty="0">
                <a:solidFill>
                  <a:srgbClr val="FF0000"/>
                </a:solidFill>
              </a:rPr>
              <a:t>陈述</a:t>
            </a:r>
          </a:p>
        </p:txBody>
      </p:sp>
    </p:spTree>
    <p:extLst>
      <p:ext uri="{BB962C8B-B14F-4D97-AF65-F5344CB8AC3E}">
        <p14:creationId xmlns:p14="http://schemas.microsoft.com/office/powerpoint/2010/main" val="36315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035EA-EA20-4D6F-BF7B-5AAC6243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775B6-4210-4806-BAE4-5A213042C9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-Does anybody want to share _____on Father’s Day?</a:t>
            </a:r>
          </a:p>
          <a:p>
            <a:pPr marL="0" indent="0">
              <a:buNone/>
            </a:pPr>
            <a:r>
              <a:rPr lang="en-US" altLang="zh-CN" dirty="0"/>
              <a:t>-Guess what? I’ll write a poem for my Dad.</a:t>
            </a:r>
          </a:p>
          <a:p>
            <a:pPr marL="0" indent="0">
              <a:buNone/>
            </a:pPr>
            <a:r>
              <a:rPr lang="en-US" altLang="zh-CN" dirty="0" err="1"/>
              <a:t>A.When</a:t>
            </a:r>
            <a:r>
              <a:rPr lang="en-US" altLang="zh-CN" dirty="0"/>
              <a:t> will you shop</a:t>
            </a:r>
          </a:p>
          <a:p>
            <a:pPr marL="0" indent="0">
              <a:buNone/>
            </a:pPr>
            <a:r>
              <a:rPr lang="en-US" altLang="zh-CN" dirty="0" err="1"/>
              <a:t>B.What</a:t>
            </a:r>
            <a:r>
              <a:rPr lang="en-US" altLang="zh-CN" dirty="0"/>
              <a:t> will you do?</a:t>
            </a:r>
          </a:p>
          <a:p>
            <a:pPr marL="0" indent="0">
              <a:buNone/>
            </a:pPr>
            <a:r>
              <a:rPr lang="en-US" altLang="zh-CN" dirty="0" err="1"/>
              <a:t>C.Where</a:t>
            </a:r>
            <a:r>
              <a:rPr lang="en-US" altLang="zh-CN" dirty="0"/>
              <a:t> you will go?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B8D0C8-4A19-42E8-9701-77AD8436A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2" y="2014194"/>
            <a:ext cx="4890977" cy="3749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-I wonder ______ Jane gets on so well with her classmates.</a:t>
            </a:r>
          </a:p>
          <a:p>
            <a:pPr marL="0" indent="0">
              <a:buNone/>
            </a:pPr>
            <a:r>
              <a:rPr lang="en-US" altLang="zh-CN" dirty="0"/>
              <a:t>-Because she always cares much about others.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A.whether</a:t>
            </a:r>
            <a:r>
              <a:rPr lang="en-US" altLang="zh-CN" dirty="0"/>
              <a:t>               </a:t>
            </a:r>
            <a:r>
              <a:rPr lang="en-US" altLang="zh-CN" dirty="0" err="1"/>
              <a:t>B.how</a:t>
            </a:r>
            <a:r>
              <a:rPr lang="en-US" altLang="zh-CN" dirty="0"/>
              <a:t>     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C.when</a:t>
            </a:r>
            <a:r>
              <a:rPr lang="en-US" altLang="zh-CN" dirty="0"/>
              <a:t>                    </a:t>
            </a:r>
            <a:r>
              <a:rPr lang="en-US" altLang="zh-CN" dirty="0" err="1"/>
              <a:t>D.why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17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EF43D10-2B3F-4FF7-8610-3321B9D81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8675688" cy="230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buFontTx/>
              <a:buNone/>
              <a:defRPr/>
            </a:pPr>
            <a:r>
              <a:rPr lang="en-US" altLang="zh-CN" sz="32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               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                 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语序</a:t>
            </a:r>
          </a:p>
          <a:p>
            <a:pPr eaLnBrk="0" hangingPunct="0">
              <a:lnSpc>
                <a:spcPct val="130000"/>
              </a:lnSpc>
              <a:buFontTx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       宾语从句的语序用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陈述语序</a:t>
            </a:r>
            <a:r>
              <a:rPr lang="zh-CN" alt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：</a:t>
            </a:r>
          </a:p>
          <a:p>
            <a:pPr eaLnBrk="0" hangingPunct="0">
              <a:lnSpc>
                <a:spcPct val="130000"/>
              </a:lnSpc>
              <a:buFontTx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      主句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+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引导词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+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主语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+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谓语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+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ea typeface="黑体" panose="02010609060101010101" pitchFamily="49" charset="-122"/>
              </a:rPr>
              <a:t>其他</a:t>
            </a:r>
          </a:p>
        </p:txBody>
      </p:sp>
      <p:sp>
        <p:nvSpPr>
          <p:cNvPr id="10242" name="Text Box 3">
            <a:extLst>
              <a:ext uri="{FF2B5EF4-FFF2-40B4-BE49-F238E27FC236}">
                <a16:creationId xmlns:a16="http://schemas.microsoft.com/office/drawing/2014/main" id="{C6737938-B295-492D-9EC6-2FEEAF311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43126"/>
            <a:ext cx="91440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r>
              <a:rPr lang="en-US" altLang="zh-CN" sz="32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en-US" altLang="zh-CN" sz="3200" b="1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陈述句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基本不变</a:t>
            </a:r>
          </a:p>
          <a:p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zh-CN" altLang="en-US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endParaRPr lang="zh-CN" altLang="en-US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endParaRPr lang="zh-CN" altLang="en-US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endParaRPr lang="zh-CN" altLang="en-US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endParaRPr lang="zh-CN" altLang="en-US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endParaRPr lang="zh-CN" altLang="en-US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5E60FD4A-9515-4F6C-941E-D1044AF7B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3357564"/>
            <a:ext cx="7956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He said, “Lucy is younger than Tom”.    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41DA6A57-5AEE-4046-B67A-4407E09BA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4214813"/>
            <a:ext cx="857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He said (that) Lucy  was younger than Tom.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28597DAF-CD60-4615-8D7F-1E292D56B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15000"/>
            <a:ext cx="83677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He says (that) Tom is a good student. </a:t>
            </a:r>
          </a:p>
        </p:txBody>
      </p:sp>
      <p:sp>
        <p:nvSpPr>
          <p:cNvPr id="12295" name="AutoShape 7">
            <a:extLst>
              <a:ext uri="{FF2B5EF4-FFF2-40B4-BE49-F238E27FC236}">
                <a16:creationId xmlns:a16="http://schemas.microsoft.com/office/drawing/2014/main" id="{F991195A-FACD-42BF-B55E-C5D41D195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1" y="3857626"/>
            <a:ext cx="403225" cy="792163"/>
          </a:xfrm>
          <a:prstGeom prst="curvedRightArrow">
            <a:avLst>
              <a:gd name="adj1" fmla="val 39291"/>
              <a:gd name="adj2" fmla="val 78583"/>
              <a:gd name="adj3" fmla="val 33315"/>
            </a:avLst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296" name="AutoShape 8">
            <a:extLst>
              <a:ext uri="{FF2B5EF4-FFF2-40B4-BE49-F238E27FC236}">
                <a16:creationId xmlns:a16="http://schemas.microsoft.com/office/drawing/2014/main" id="{04AF9C99-E83D-414F-B3E3-CF56252E0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5429250"/>
            <a:ext cx="403225" cy="762000"/>
          </a:xfrm>
          <a:prstGeom prst="curvedRightArrow">
            <a:avLst>
              <a:gd name="adj1" fmla="val 37795"/>
              <a:gd name="adj2" fmla="val 75591"/>
              <a:gd name="adj3" fmla="val 33315"/>
            </a:avLst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C6EDE9F7-3FFE-439A-8E2A-2A52BFA23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4" y="5000625"/>
            <a:ext cx="6848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He says, “ Tom is a good student.”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  <p:bldP spid="12294" grpId="0"/>
      <p:bldP spid="12295" grpId="0" bldLvl="0" animBg="1"/>
      <p:bldP spid="12296" grpId="0" bldLvl="0" animBg="1"/>
      <p:bldP spid="122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112A8EEF-BB01-4971-8720-3EDD9598BA18}"/>
              </a:ext>
            </a:extLst>
          </p:cNvPr>
          <p:cNvSpPr/>
          <p:nvPr/>
        </p:nvSpPr>
        <p:spPr>
          <a:xfrm>
            <a:off x="623777" y="348076"/>
            <a:ext cx="10044223" cy="599285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altLang="zh-CN" sz="2800" b="1" noProof="1">
                <a:solidFill>
                  <a:srgbClr val="FF0000"/>
                </a:solidFill>
                <a:latin typeface="Times New Roman" panose="02020603050405020304" charset="0"/>
                <a:cs typeface="+mn-ea"/>
              </a:rPr>
              <a:t>                   </a:t>
            </a:r>
            <a:r>
              <a:rPr lang="zh-CN" altLang="en-US" sz="2800" b="1" noProof="1">
                <a:solidFill>
                  <a:srgbClr val="FF0000"/>
                </a:solidFill>
                <a:latin typeface="Times New Roman" panose="02020603050405020304" charset="0"/>
                <a:cs typeface="+mn-ea"/>
              </a:rPr>
              <a:t>问句</a:t>
            </a:r>
            <a:r>
              <a:rPr lang="en-US" altLang="zh-CN" sz="2800" b="1" noProof="1">
                <a:solidFill>
                  <a:schemeClr val="bg2"/>
                </a:solidFill>
                <a:latin typeface="Times New Roman" panose="02020603050405020304" charset="0"/>
                <a:cs typeface="+mn-ea"/>
              </a:rPr>
              <a:t>——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还原为</a:t>
            </a:r>
            <a:r>
              <a:rPr lang="zh-CN" altLang="en-US" sz="2800" b="1" noProof="1">
                <a:solidFill>
                  <a:srgbClr val="FF0000"/>
                </a:solidFill>
                <a:latin typeface="Times New Roman" panose="02020603050405020304" charset="0"/>
                <a:cs typeface="+mn-ea"/>
              </a:rPr>
              <a:t>陈述语序</a:t>
            </a:r>
            <a:endParaRPr lang="zh-CN" altLang="en-US" sz="2800" b="1" noProof="1">
              <a:solidFill>
                <a:srgbClr val="FF0000"/>
              </a:solidFill>
              <a:latin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noProof="1">
                <a:latin typeface="Times New Roman" panose="02020603050405020304" charset="0"/>
                <a:cs typeface="+mn-ea"/>
              </a:rPr>
              <a:t>be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动词、情态动词及助动词</a:t>
            </a:r>
            <a:r>
              <a:rPr lang="en-US" altLang="zh-CN" sz="2800" b="1" noProof="1">
                <a:latin typeface="Times New Roman" panose="02020603050405020304" charset="0"/>
                <a:cs typeface="+mn-ea"/>
              </a:rPr>
              <a:t>(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包</a:t>
            </a:r>
            <a:r>
              <a:rPr lang="en-US" altLang="zh-CN" sz="2800" b="1" noProof="1">
                <a:latin typeface="Times New Roman" panose="02020603050405020304" charset="0"/>
                <a:cs typeface="+mn-ea"/>
              </a:rPr>
              <a:t>have/has)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放到从句主语之后</a:t>
            </a:r>
            <a:r>
              <a:rPr lang="en-US" altLang="zh-CN" sz="2800" b="1" noProof="1">
                <a:latin typeface="Times New Roman" panose="02020603050405020304" charset="0"/>
                <a:cs typeface="+mn-ea"/>
              </a:rPr>
              <a:t>;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助动词</a:t>
            </a:r>
            <a:r>
              <a:rPr lang="en-US" altLang="zh-CN" sz="2800" b="1" noProof="1">
                <a:latin typeface="Times New Roman" panose="02020603050405020304" charset="0"/>
                <a:cs typeface="+mn-ea"/>
              </a:rPr>
              <a:t>do /does/ did 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应删去</a:t>
            </a:r>
            <a:r>
              <a:rPr lang="en-US" altLang="zh-CN" sz="2800" b="1" noProof="1">
                <a:latin typeface="Times New Roman" panose="02020603050405020304" charset="0"/>
                <a:cs typeface="+mn-ea"/>
              </a:rPr>
              <a:t>, </a:t>
            </a:r>
            <a:r>
              <a:rPr lang="zh-CN" altLang="en-US" sz="2800" b="1" noProof="1">
                <a:latin typeface="Times New Roman" panose="02020603050405020304" charset="0"/>
                <a:cs typeface="+mn-ea"/>
              </a:rPr>
              <a:t>谓语动词根据实际情况而变。</a:t>
            </a:r>
            <a:endParaRPr lang="zh-CN" altLang="en-US" sz="2800" b="1" noProof="1">
              <a:latin typeface="Times New Roman" panose="02020603050405020304" charset="0"/>
            </a:endParaRPr>
          </a:p>
          <a:p>
            <a:pPr marL="457200" indent="-457200">
              <a:lnSpc>
                <a:spcPct val="80000"/>
              </a:lnSpc>
            </a:pPr>
            <a:r>
              <a:rPr lang="zh-CN" altLang="en-US" sz="3200" b="1" noProof="1">
                <a:latin typeface="Times New Roman" panose="02020603050405020304" charset="0"/>
                <a:cs typeface="+mn-ea"/>
              </a:rPr>
              <a:t>              </a:t>
            </a:r>
            <a:endParaRPr lang="zh-CN" altLang="en-US" sz="3200" b="1" noProof="1">
              <a:latin typeface="Times New Roman" panose="02020603050405020304" charset="0"/>
            </a:endParaRPr>
          </a:p>
          <a:p>
            <a:pPr marL="457200" indent="-457200">
              <a:lnSpc>
                <a:spcPct val="80000"/>
              </a:lnSpc>
            </a:pPr>
            <a:r>
              <a:rPr lang="zh-CN" altLang="en-US" sz="3200" b="1" noProof="1">
                <a:solidFill>
                  <a:schemeClr val="bg2"/>
                </a:solidFill>
                <a:latin typeface="Times New Roman" panose="02020603050405020304" charset="0"/>
                <a:cs typeface="+mn-ea"/>
              </a:rPr>
              <a:t>          </a:t>
            </a:r>
            <a:r>
              <a:rPr lang="en-US" altLang="zh-CN" sz="3200" b="1" noProof="1">
                <a:solidFill>
                  <a:schemeClr val="bg2"/>
                </a:solidFill>
                <a:latin typeface="Times New Roman" panose="02020603050405020304" charset="0"/>
                <a:cs typeface="+mn-ea"/>
              </a:rPr>
              <a:t>1. </a:t>
            </a:r>
            <a:r>
              <a:rPr lang="en-US" altLang="zh-CN" sz="3200" b="1" noProof="1">
                <a:latin typeface="Times New Roman" panose="02020603050405020304" charset="0"/>
                <a:cs typeface="+mn-ea"/>
              </a:rPr>
              <a:t>Who is Jim waiting for ?</a:t>
            </a:r>
            <a:endParaRPr lang="en-US" altLang="zh-CN" sz="3200" b="1" noProof="1">
              <a:latin typeface="Times New Roman" panose="0202060305040502030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3200" b="1" noProof="1">
                <a:solidFill>
                  <a:srgbClr val="000099"/>
                </a:solidFill>
                <a:latin typeface="Times New Roman" panose="02020603050405020304" charset="0"/>
                <a:cs typeface="+mn-ea"/>
              </a:rPr>
              <a:t>    I know</a:t>
            </a:r>
            <a:endParaRPr lang="en-US" altLang="zh-CN" sz="3200" b="1" noProof="1">
              <a:solidFill>
                <a:srgbClr val="A50021"/>
              </a:solidFill>
              <a:latin typeface="Times New Roman" panose="0202060305040502030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3200" b="1" noProof="1">
                <a:latin typeface="Times New Roman" panose="02020603050405020304" charset="0"/>
                <a:cs typeface="+mn-ea"/>
              </a:rPr>
              <a:t>          2.Can Lily carry the basket ?</a:t>
            </a:r>
            <a:endParaRPr lang="en-US" altLang="zh-CN" sz="3200" b="1" noProof="1">
              <a:latin typeface="Times New Roman" panose="0202060305040502030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3200" b="1" noProof="1">
                <a:solidFill>
                  <a:srgbClr val="000099"/>
                </a:solidFill>
                <a:latin typeface="Times New Roman" panose="02020603050405020304" charset="0"/>
                <a:cs typeface="+mn-ea"/>
              </a:rPr>
              <a:t>    I know</a:t>
            </a:r>
            <a:endParaRPr lang="en-US" altLang="zh-CN" sz="3200" b="1" noProof="1">
              <a:solidFill>
                <a:srgbClr val="A50021"/>
              </a:solidFill>
              <a:latin typeface="Times New Roman" panose="0202060305040502030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3200" b="1" noProof="1">
                <a:latin typeface="Times New Roman" panose="02020603050405020304" charset="0"/>
                <a:cs typeface="+mn-ea"/>
              </a:rPr>
              <a:t>          </a:t>
            </a:r>
            <a:r>
              <a:rPr lang="en-US" altLang="zh-CN" sz="3200" b="1" noProof="1">
                <a:solidFill>
                  <a:schemeClr val="bg2"/>
                </a:solidFill>
                <a:latin typeface="Times New Roman" panose="02020603050405020304" charset="0"/>
                <a:cs typeface="+mn-ea"/>
              </a:rPr>
              <a:t>3. </a:t>
            </a:r>
            <a:r>
              <a:rPr lang="en-US" altLang="zh-CN" sz="3200" b="1" noProof="1">
                <a:latin typeface="Times New Roman" panose="02020603050405020304" charset="0"/>
                <a:cs typeface="+mn-ea"/>
              </a:rPr>
              <a:t>Where did Anna go yesterday?</a:t>
            </a:r>
            <a:endParaRPr lang="en-US" altLang="zh-CN" sz="3200" b="1" noProof="1">
              <a:latin typeface="Times New Roman" panose="0202060305040502030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3200" b="1" noProof="1">
                <a:solidFill>
                  <a:srgbClr val="000099"/>
                </a:solidFill>
                <a:latin typeface="Times New Roman" panose="02020603050405020304" charset="0"/>
                <a:cs typeface="+mn-ea"/>
              </a:rPr>
              <a:t>    I know</a:t>
            </a:r>
            <a:endParaRPr lang="en-US" altLang="zh-CN" sz="3200" b="1" noProof="1">
              <a:solidFill>
                <a:srgbClr val="A50021"/>
              </a:solidFill>
              <a:latin typeface="Times New Roman" panose="02020603050405020304" charset="0"/>
            </a:endParaRPr>
          </a:p>
          <a:p>
            <a:pPr marL="457200" indent="-457200">
              <a:lnSpc>
                <a:spcPct val="120000"/>
              </a:lnSpc>
            </a:pPr>
            <a:endParaRPr lang="en-US" altLang="zh-CN" sz="3600" b="1" noProof="1">
              <a:solidFill>
                <a:schemeClr val="bg2"/>
              </a:solidFill>
              <a:latin typeface="Times New Roman" panose="02020603050405020304" charset="0"/>
            </a:endParaRP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DF9ADDED-034B-4BD0-A3B5-A602082F3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188" y="2761596"/>
            <a:ext cx="4464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Jim is waiting for.</a:t>
            </a: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F27CDE81-C1BB-425C-B996-F8F7886E4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1" y="3867760"/>
            <a:ext cx="5143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Lily can carry the basket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620F4E20-B570-4679-80D7-5CFEA9DE9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506" y="5104347"/>
            <a:ext cx="5572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Anna went the day before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1993" name="Text Box 9">
            <a:extLst>
              <a:ext uri="{FF2B5EF4-FFF2-40B4-BE49-F238E27FC236}">
                <a16:creationId xmlns:a16="http://schemas.microsoft.com/office/drawing/2014/main" id="{C62F2EDD-C164-4D25-A055-2800D1362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0630" y="2761596"/>
            <a:ext cx="10715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who</a:t>
            </a:r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7CC561F4-80BA-4B67-A26E-97A765FFD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0630" y="3867760"/>
            <a:ext cx="2305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whether/if</a:t>
            </a:r>
          </a:p>
        </p:txBody>
      </p:sp>
      <p:sp>
        <p:nvSpPr>
          <p:cNvPr id="41995" name="Text Box 11">
            <a:extLst>
              <a:ext uri="{FF2B5EF4-FFF2-40B4-BE49-F238E27FC236}">
                <a16:creationId xmlns:a16="http://schemas.microsoft.com/office/drawing/2014/main" id="{5512A6C8-951E-4859-9F27-7896E8AB3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584" y="5104347"/>
            <a:ext cx="1450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where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377198-102F-4142-81E9-AFBEE2D1C6F3}"/>
              </a:ext>
            </a:extLst>
          </p:cNvPr>
          <p:cNvSpPr txBox="1"/>
          <p:nvPr/>
        </p:nvSpPr>
        <p:spPr>
          <a:xfrm>
            <a:off x="8089003" y="1984675"/>
            <a:ext cx="3608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如果疑问句本身就是陈述句型，变宾语从句时，语序不变</a:t>
            </a:r>
            <a:r>
              <a:rPr lang="en-US" altLang="zh-CN" dirty="0"/>
              <a:t>(who</a:t>
            </a:r>
            <a:r>
              <a:rPr lang="zh-CN" altLang="en-US" dirty="0"/>
              <a:t>在句中做主语）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FAE4D0-F41A-43DF-A867-253D8A9F56FC}"/>
              </a:ext>
            </a:extLst>
          </p:cNvPr>
          <p:cNvSpPr txBox="1"/>
          <p:nvPr/>
        </p:nvSpPr>
        <p:spPr>
          <a:xfrm>
            <a:off x="8140256" y="2939853"/>
            <a:ext cx="33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She wonders who sent the flowers.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  <p:bldP spid="41991" grpId="0"/>
      <p:bldP spid="41992" grpId="0"/>
      <p:bldP spid="41993" grpId="0"/>
      <p:bldP spid="41994" grpId="0"/>
      <p:bldP spid="41995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263C2-3823-4C6A-9778-91A4D3DE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786" y="656771"/>
            <a:ext cx="10058400" cy="1371600"/>
          </a:xfrm>
        </p:spPr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E008B-DD80-4B36-9434-391F9974F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786" y="2117296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Could you please tell me _______?</a:t>
            </a:r>
          </a:p>
          <a:p>
            <a:pPr marL="0" indent="0">
              <a:buNone/>
            </a:pPr>
            <a:r>
              <a:rPr lang="en-US" altLang="zh-CN" dirty="0"/>
              <a:t>In two weeks.</a:t>
            </a:r>
          </a:p>
          <a:p>
            <a:pPr marL="0" indent="0">
              <a:buNone/>
            </a:pPr>
            <a:r>
              <a:rPr lang="en-US" altLang="zh-CN" dirty="0" err="1"/>
              <a:t>A.when</a:t>
            </a:r>
            <a:r>
              <a:rPr lang="en-US" altLang="zh-CN" dirty="0"/>
              <a:t> did he come back</a:t>
            </a:r>
          </a:p>
          <a:p>
            <a:pPr marL="0" indent="0">
              <a:buNone/>
            </a:pPr>
            <a:r>
              <a:rPr lang="en-US" altLang="zh-CN" dirty="0" err="1"/>
              <a:t>B.how</a:t>
            </a:r>
            <a:r>
              <a:rPr lang="en-US" altLang="zh-CN" dirty="0"/>
              <a:t> soon will he come back</a:t>
            </a:r>
          </a:p>
          <a:p>
            <a:pPr marL="0" indent="0">
              <a:buNone/>
            </a:pPr>
            <a:r>
              <a:rPr lang="en-US" altLang="zh-CN" dirty="0" err="1"/>
              <a:t>C.when</a:t>
            </a:r>
            <a:r>
              <a:rPr lang="en-US" altLang="zh-CN" dirty="0"/>
              <a:t> he came back</a:t>
            </a:r>
          </a:p>
          <a:p>
            <a:pPr marL="0" indent="0">
              <a:buNone/>
            </a:pPr>
            <a:r>
              <a:rPr lang="en-US" altLang="zh-CN" dirty="0" err="1"/>
              <a:t>D.how</a:t>
            </a:r>
            <a:r>
              <a:rPr lang="en-US" altLang="zh-CN" dirty="0"/>
              <a:t> soon he will come 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41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>
            <a:extLst>
              <a:ext uri="{FF2B5EF4-FFF2-40B4-BE49-F238E27FC236}">
                <a16:creationId xmlns:a16="http://schemas.microsoft.com/office/drawing/2014/main" id="{DE4BC186-AF01-4B0C-BA41-AC0FC1C2D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71439"/>
            <a:ext cx="6985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>
                <a:latin typeface="Times New Roman" panose="02020603050405020304" pitchFamily="18" charset="0"/>
                <a:ea typeface="幼圆" panose="02010509060101010101" pitchFamily="49" charset="-122"/>
              </a:rPr>
              <a:t>                 </a:t>
            </a:r>
            <a:r>
              <a:rPr lang="zh-CN" altLang="en-US" sz="4000" b="1">
                <a:latin typeface="隶书" panose="02010509060101010101" pitchFamily="49" charset="-122"/>
                <a:ea typeface="隶书" panose="02010509060101010101" pitchFamily="49" charset="-122"/>
              </a:rPr>
              <a:t>宾语从句的时态</a:t>
            </a:r>
          </a:p>
        </p:txBody>
      </p:sp>
      <p:grpSp>
        <p:nvGrpSpPr>
          <p:cNvPr id="12290" name="Group 8">
            <a:extLst>
              <a:ext uri="{FF2B5EF4-FFF2-40B4-BE49-F238E27FC236}">
                <a16:creationId xmlns:a16="http://schemas.microsoft.com/office/drawing/2014/main" id="{A4CCAFA1-850B-4248-AF2E-33581F93EC85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981076"/>
            <a:ext cx="9117013" cy="6492875"/>
            <a:chOff x="888" y="2842"/>
            <a:chExt cx="4700" cy="4090"/>
          </a:xfrm>
        </p:grpSpPr>
        <p:sp>
          <p:nvSpPr>
            <p:cNvPr id="12291" name="Rectangle 5">
              <a:extLst>
                <a:ext uri="{FF2B5EF4-FFF2-40B4-BE49-F238E27FC236}">
                  <a16:creationId xmlns:a16="http://schemas.microsoft.com/office/drawing/2014/main" id="{CF7CA505-7EC7-4E60-9BF3-5CED3D872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3386"/>
              <a:ext cx="921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I </a:t>
              </a:r>
              <a:r>
                <a:rPr lang="en-US" altLang="zh-CN" sz="3200" b="1">
                  <a:solidFill>
                    <a:srgbClr val="FF3300"/>
                  </a:solidFill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hear </a:t>
              </a:r>
              <a:r>
                <a:rPr lang="en-US" altLang="zh-CN" sz="32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(that)</a:t>
              </a:r>
            </a:p>
          </p:txBody>
        </p:sp>
        <p:sp>
          <p:nvSpPr>
            <p:cNvPr id="12292" name="Text Box 6">
              <a:extLst>
                <a:ext uri="{FF2B5EF4-FFF2-40B4-BE49-F238E27FC236}">
                  <a16:creationId xmlns:a16="http://schemas.microsoft.com/office/drawing/2014/main" id="{FF2EBA2F-FA82-4575-8E9E-991C2A7D6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2842"/>
              <a:ext cx="4088" cy="4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Jim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</a:t>
              </a:r>
              <a:r>
                <a:rPr lang="zh-CN" altLang="en-US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( be )</a:t>
              </a:r>
              <a:r>
                <a:rPr lang="zh-CN" altLang="en-US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a worker two years ago.</a:t>
              </a:r>
            </a:p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</a:rPr>
                <a:t>Jim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</a:rPr>
                <a:t>            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</a:rPr>
                <a:t>( be ) an English teacher now .  </a:t>
              </a:r>
              <a:r>
                <a:rPr lang="en-US" altLang="zh-CN" sz="2800" b="1">
                  <a:solidFill>
                    <a:srgbClr val="FF3300"/>
                  </a:solidFill>
                  <a:latin typeface="Times New Roman" panose="02020603050405020304" pitchFamily="18" charset="0"/>
                  <a:ea typeface="Arial Unicode MS" pitchFamily="34" charset="-122"/>
                </a:rPr>
                <a:t>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</a:rPr>
                <a:t>  </a:t>
              </a:r>
            </a:p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Jim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     (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cook ) dinner tomorrow .</a:t>
              </a:r>
            </a:p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Jim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    (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sing )a popular song now.</a:t>
              </a:r>
            </a:p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Jim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    (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be ) to the Great Wall twice . </a:t>
              </a:r>
            </a:p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Jim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         (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play ) basketball when his father came back.   </a:t>
              </a:r>
            </a:p>
            <a:p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Jim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        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( learn )1000 Chinese words by the end of last semester. 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    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</a:t>
              </a:r>
              <a:r>
                <a:rPr lang="en-US" altLang="zh-CN" sz="2800" b="1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         </a:t>
              </a:r>
              <a:r>
                <a:rPr lang="en-US" altLang="zh-CN" sz="2800" b="1" u="sng">
                  <a:latin typeface="Times New Roman" panose="02020603050405020304" pitchFamily="18" charset="0"/>
                  <a:ea typeface="Arial Unicode MS" pitchFamily="34" charset="-122"/>
                  <a:sym typeface="Wingdings 2" panose="05020102010507070707" pitchFamily="18" charset="2"/>
                </a:rPr>
                <a:t>    </a:t>
              </a:r>
              <a:endParaRPr lang="en-US" altLang="zh-CN" sz="2800" b="1">
                <a:latin typeface="Times New Roman" panose="02020603050405020304" pitchFamily="18" charset="0"/>
                <a:ea typeface="Arial Unicode MS" pitchFamily="34" charset="-122"/>
                <a:sym typeface="Wingdings 2" panose="05020102010507070707" pitchFamily="18" charset="2"/>
              </a:endParaRPr>
            </a:p>
            <a:p>
              <a:endParaRPr lang="en-US" altLang="zh-CN" sz="2800" b="1">
                <a:latin typeface="Times New Roman" panose="02020603050405020304" pitchFamily="18" charset="0"/>
                <a:ea typeface="Arial Unicode MS" pitchFamily="34" charset="-122"/>
                <a:sym typeface="Wingdings 2" panose="05020102010507070707" pitchFamily="18" charset="2"/>
              </a:endParaRPr>
            </a:p>
            <a:p>
              <a:endParaRPr lang="en-US" altLang="zh-CN" sz="2800" b="1">
                <a:latin typeface="Times New Roman" panose="02020603050405020304" pitchFamily="18" charset="0"/>
                <a:ea typeface="Arial Unicode MS" pitchFamily="34" charset="-122"/>
                <a:sym typeface="Wingdings 2" panose="05020102010507070707" pitchFamily="18" charset="2"/>
              </a:endParaRPr>
            </a:p>
            <a:p>
              <a:endParaRPr lang="en-US" altLang="zh-CN" sz="2800" b="1">
                <a:latin typeface="Times New Roman" panose="02020603050405020304" pitchFamily="18" charset="0"/>
                <a:ea typeface="Arial Unicode MS" pitchFamily="34" charset="-122"/>
                <a:sym typeface="Wingdings 2" panose="05020102010507070707" pitchFamily="18" charset="2"/>
              </a:endParaRPr>
            </a:p>
            <a:p>
              <a:endParaRPr lang="en-US" altLang="zh-CN" sz="2800" b="1">
                <a:latin typeface="Times New Roman" panose="02020603050405020304" pitchFamily="18" charset="0"/>
                <a:ea typeface="Arial Unicode MS" pitchFamily="34" charset="-122"/>
                <a:sym typeface="Wingdings 2" panose="05020102010507070707" pitchFamily="18" charset="2"/>
              </a:endParaRPr>
            </a:p>
            <a:p>
              <a:endParaRPr lang="en-US" altLang="zh-CN" sz="2800" b="1">
                <a:latin typeface="Times New Roman" panose="02020603050405020304" pitchFamily="18" charset="0"/>
                <a:ea typeface="Arial Unicode MS" pitchFamily="34" charset="-122"/>
                <a:sym typeface="Wingdings 2" panose="05020102010507070707" pitchFamily="18" charset="2"/>
              </a:endParaRPr>
            </a:p>
            <a:p>
              <a:endParaRPr lang="en-US" altLang="zh-CN" sz="2800">
                <a:latin typeface="Times New Roman" panose="02020603050405020304" pitchFamily="18" charset="0"/>
                <a:ea typeface="Arial Unicode MS" pitchFamily="34" charset="-122"/>
              </a:endParaRPr>
            </a:p>
          </p:txBody>
        </p:sp>
      </p:grpSp>
      <p:sp>
        <p:nvSpPr>
          <p:cNvPr id="11274" name="Text Box 10">
            <a:extLst>
              <a:ext uri="{FF2B5EF4-FFF2-40B4-BE49-F238E27FC236}">
                <a16:creationId xmlns:a16="http://schemas.microsoft.com/office/drawing/2014/main" id="{C2260629-1A7C-4D2B-9818-79E11B0BC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908051"/>
            <a:ext cx="1028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was</a:t>
            </a:r>
          </a:p>
        </p:txBody>
      </p:sp>
      <p:sp>
        <p:nvSpPr>
          <p:cNvPr id="11275" name="Text Box 11">
            <a:extLst>
              <a:ext uri="{FF2B5EF4-FFF2-40B4-BE49-F238E27FC236}">
                <a16:creationId xmlns:a16="http://schemas.microsoft.com/office/drawing/2014/main" id="{566E3DEA-691E-408F-B9EB-2A8E4A884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1412875"/>
            <a:ext cx="8842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is</a:t>
            </a:r>
          </a:p>
        </p:txBody>
      </p:sp>
      <p:sp>
        <p:nvSpPr>
          <p:cNvPr id="11276" name="Text Box 12">
            <a:extLst>
              <a:ext uri="{FF2B5EF4-FFF2-40B4-BE49-F238E27FC236}">
                <a16:creationId xmlns:a16="http://schemas.microsoft.com/office/drawing/2014/main" id="{8AE5B8E5-A0B8-4696-B2B2-33CF9412B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844675"/>
            <a:ext cx="18716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will cook</a:t>
            </a:r>
          </a:p>
        </p:txBody>
      </p:sp>
      <p:sp>
        <p:nvSpPr>
          <p:cNvPr id="11277" name="Text Box 13">
            <a:extLst>
              <a:ext uri="{FF2B5EF4-FFF2-40B4-BE49-F238E27FC236}">
                <a16:creationId xmlns:a16="http://schemas.microsoft.com/office/drawing/2014/main" id="{6B84DAAA-A329-47DB-9AE7-19C5B060D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588" y="2276476"/>
            <a:ext cx="1873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is singing</a:t>
            </a: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F2931D1F-5A50-47E5-AE60-BB0A6B2EB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2708276"/>
            <a:ext cx="1873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has been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BD95CB5-6AD7-493C-A835-FC7C90505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589" y="3068638"/>
            <a:ext cx="2160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was playing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68681F59-DEC9-4067-B08D-7EBE53639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589" y="3933825"/>
            <a:ext cx="2592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had learned</a:t>
            </a:r>
          </a:p>
        </p:txBody>
      </p:sp>
      <p:sp>
        <p:nvSpPr>
          <p:cNvPr id="11283" name="Rectangle 19">
            <a:extLst>
              <a:ext uri="{FF2B5EF4-FFF2-40B4-BE49-F238E27FC236}">
                <a16:creationId xmlns:a16="http://schemas.microsoft.com/office/drawing/2014/main" id="{0EA9B4C0-A281-4032-86D8-968ECBEF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6" y="4221164"/>
            <a:ext cx="8278813" cy="194950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当主句是一般现在时，将来时，或祈使句时，宾语从句的时态不作限制，我们可以根据句子的需要使用任何一种时态。（需要性原则）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12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1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3" grpId="0" build="allAtOnce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4">
            <a:extLst>
              <a:ext uri="{FF2B5EF4-FFF2-40B4-BE49-F238E27FC236}">
                <a16:creationId xmlns:a16="http://schemas.microsoft.com/office/drawing/2014/main" id="{7B04FC1F-B46E-4666-B383-69ED7C0C2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638" y="30019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314" name="Text Box 5">
            <a:extLst>
              <a:ext uri="{FF2B5EF4-FFF2-40B4-BE49-F238E27FC236}">
                <a16:creationId xmlns:a16="http://schemas.microsoft.com/office/drawing/2014/main" id="{BF63F699-BF18-4C9E-8408-4E0DF24D0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4" y="188913"/>
            <a:ext cx="4533613" cy="195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1) He 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will go</a:t>
            </a: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 to Hong Kong .</a:t>
            </a:r>
          </a:p>
          <a:p>
            <a:pPr>
              <a:lnSpc>
                <a:spcPct val="110000"/>
              </a:lnSpc>
            </a:pP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2) He 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is </a:t>
            </a: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sick.</a:t>
            </a:r>
          </a:p>
          <a:p>
            <a:pPr>
              <a:lnSpc>
                <a:spcPct val="110000"/>
              </a:lnSpc>
            </a:pP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3) He 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is reading</a:t>
            </a: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 a book . </a:t>
            </a:r>
          </a:p>
          <a:p>
            <a:pPr>
              <a:lnSpc>
                <a:spcPct val="110000"/>
              </a:lnSpc>
            </a:pP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4) He 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has finished </a:t>
            </a:r>
            <a:r>
              <a:rPr lang="en-US" altLang="zh-CN" sz="2800" b="1">
                <a:latin typeface="Times New Roman" panose="02020603050405020304" pitchFamily="18" charset="0"/>
                <a:sym typeface="Wingdings 2" panose="05020102010507070707" pitchFamily="18" charset="2"/>
              </a:rPr>
              <a:t>his work.</a:t>
            </a:r>
            <a:endParaRPr lang="zh-CN" altLang="en-US" sz="2800" b="1">
              <a:latin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13315" name="Text Box 7">
            <a:extLst>
              <a:ext uri="{FF2B5EF4-FFF2-40B4-BE49-F238E27FC236}">
                <a16:creationId xmlns:a16="http://schemas.microsoft.com/office/drawing/2014/main" id="{71395BD6-F496-4977-8A0D-3053AB3D0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2781301"/>
            <a:ext cx="486710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ym typeface="Wingdings 2" panose="05020102010507070707" pitchFamily="18" charset="2"/>
              </a:rPr>
              <a:t>1) He                 to Hong Kong</a:t>
            </a:r>
            <a:r>
              <a:rPr lang="en-US" altLang="zh-CN" b="1">
                <a:sym typeface="Wingdings 2" panose="05020102010507070707" pitchFamily="18" charset="2"/>
              </a:rPr>
              <a:t> .</a:t>
            </a:r>
          </a:p>
          <a:p>
            <a:endParaRPr lang="zh-CN" altLang="en-US"/>
          </a:p>
        </p:txBody>
      </p:sp>
      <p:sp>
        <p:nvSpPr>
          <p:cNvPr id="13316" name="Text Box 8">
            <a:extLst>
              <a:ext uri="{FF2B5EF4-FFF2-40B4-BE49-F238E27FC236}">
                <a16:creationId xmlns:a16="http://schemas.microsoft.com/office/drawing/2014/main" id="{D6C7F1E0-8948-45E2-A33F-128B4F685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6" y="4437063"/>
            <a:ext cx="3097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b="1">
              <a:sym typeface="Wingdings 2" panose="05020102010507070707" pitchFamily="18" charset="2"/>
            </a:endParaRPr>
          </a:p>
        </p:txBody>
      </p:sp>
      <p:sp>
        <p:nvSpPr>
          <p:cNvPr id="13317" name="Text Box 10">
            <a:extLst>
              <a:ext uri="{FF2B5EF4-FFF2-40B4-BE49-F238E27FC236}">
                <a16:creationId xmlns:a16="http://schemas.microsoft.com/office/drawing/2014/main" id="{95653ECC-6928-4B29-9CB5-6CA2AA5B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1" y="3213100"/>
            <a:ext cx="56435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ym typeface="Wingdings 2" panose="05020102010507070707" pitchFamily="18" charset="2"/>
              </a:rPr>
              <a:t>2) He            sick.</a:t>
            </a:r>
          </a:p>
          <a:p>
            <a:r>
              <a:rPr lang="en-US" altLang="zh-CN" sz="2800" b="1">
                <a:sym typeface="Wingdings 2" panose="05020102010507070707" pitchFamily="18" charset="2"/>
              </a:rPr>
              <a:t>3) He </a:t>
            </a:r>
            <a:r>
              <a:rPr lang="en-US" altLang="zh-CN" sz="2800" b="1">
                <a:solidFill>
                  <a:srgbClr val="FF3300"/>
                </a:solidFill>
                <a:sym typeface="Wingdings 2" panose="05020102010507070707" pitchFamily="18" charset="2"/>
              </a:rPr>
              <a:t>                   </a:t>
            </a:r>
            <a:r>
              <a:rPr lang="en-US" altLang="zh-CN" sz="2800" b="1">
                <a:sym typeface="Wingdings 2" panose="05020102010507070707" pitchFamily="18" charset="2"/>
              </a:rPr>
              <a:t>     a book . </a:t>
            </a:r>
          </a:p>
          <a:p>
            <a:r>
              <a:rPr lang="en-US" altLang="zh-CN" sz="2800" b="1">
                <a:sym typeface="Wingdings 2" panose="05020102010507070707" pitchFamily="18" charset="2"/>
              </a:rPr>
              <a:t>4) He</a:t>
            </a:r>
            <a:endParaRPr lang="zh-CN" altLang="en-US" sz="2800"/>
          </a:p>
        </p:txBody>
      </p:sp>
      <p:sp>
        <p:nvSpPr>
          <p:cNvPr id="13318" name="Text Box 11">
            <a:extLst>
              <a:ext uri="{FF2B5EF4-FFF2-40B4-BE49-F238E27FC236}">
                <a16:creationId xmlns:a16="http://schemas.microsoft.com/office/drawing/2014/main" id="{20B5F733-019E-4E91-9676-4B9812398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386" y="4678363"/>
            <a:ext cx="461665" cy="9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endParaRPr lang="zh-CN" altLang="en-US"/>
          </a:p>
        </p:txBody>
      </p:sp>
      <p:sp>
        <p:nvSpPr>
          <p:cNvPr id="13319" name="Text Box 12">
            <a:extLst>
              <a:ext uri="{FF2B5EF4-FFF2-40B4-BE49-F238E27FC236}">
                <a16:creationId xmlns:a16="http://schemas.microsoft.com/office/drawing/2014/main" id="{1CF4AE88-0B64-4F6A-B30F-D3D6B310D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386" y="4678363"/>
            <a:ext cx="461665" cy="9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endParaRPr lang="zh-CN" altLang="en-US"/>
          </a:p>
        </p:txBody>
      </p:sp>
      <p:grpSp>
        <p:nvGrpSpPr>
          <p:cNvPr id="2" name="Group 27">
            <a:extLst>
              <a:ext uri="{FF2B5EF4-FFF2-40B4-BE49-F238E27FC236}">
                <a16:creationId xmlns:a16="http://schemas.microsoft.com/office/drawing/2014/main" id="{098B959B-F75E-4691-9C8E-DA4F21A8C480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2997200"/>
            <a:ext cx="1873250" cy="1512888"/>
            <a:chOff x="477" y="221"/>
            <a:chExt cx="1180" cy="1177"/>
          </a:xfrm>
        </p:grpSpPr>
        <p:sp>
          <p:nvSpPr>
            <p:cNvPr id="13321" name="Text Box 11">
              <a:extLst>
                <a:ext uri="{FF2B5EF4-FFF2-40B4-BE49-F238E27FC236}">
                  <a16:creationId xmlns:a16="http://schemas.microsoft.com/office/drawing/2014/main" id="{199AA297-2D24-4D3B-8F75-853F44F1C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" y="615"/>
              <a:ext cx="998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/>
                <a:t>He </a:t>
              </a:r>
              <a:r>
                <a:rPr lang="en-US" altLang="zh-CN" sz="3200">
                  <a:solidFill>
                    <a:srgbClr val="FF3300"/>
                  </a:solidFill>
                </a:rPr>
                <a:t>said</a:t>
              </a:r>
              <a:endParaRPr lang="en-US" altLang="zh-CN" sz="3200">
                <a:solidFill>
                  <a:srgbClr val="FF33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22" name="AutoShape 22">
              <a:extLst>
                <a:ext uri="{FF2B5EF4-FFF2-40B4-BE49-F238E27FC236}">
                  <a16:creationId xmlns:a16="http://schemas.microsoft.com/office/drawing/2014/main" id="{0F7093E2-F9D0-4396-9E6E-288D46FAE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" y="221"/>
              <a:ext cx="181" cy="1177"/>
            </a:xfrm>
            <a:prstGeom prst="leftBrace">
              <a:avLst>
                <a:gd name="adj1" fmla="val 43743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6B5A96-95BB-404D-88A1-E109E30AA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2781300"/>
            <a:ext cx="19446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sym typeface="Wingdings 2" panose="05020102010507070707" pitchFamily="18" charset="2"/>
              </a:rPr>
              <a:t>would go</a:t>
            </a:r>
            <a:r>
              <a:rPr lang="en-US" altLang="zh-CN" sz="2800" b="1">
                <a:solidFill>
                  <a:srgbClr val="000000"/>
                </a:solidFill>
                <a:sym typeface="Wingdings 2" panose="05020102010507070707" pitchFamily="18" charset="2"/>
              </a:rPr>
              <a:t> </a:t>
            </a:r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55BF4-569D-477D-960D-A298BA440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3213101"/>
            <a:ext cx="1439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sym typeface="Wingdings 2" panose="05020102010507070707" pitchFamily="18" charset="2"/>
              </a:rPr>
              <a:t>was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9B93B-55E8-4A69-9C9C-E2DEF1843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3644901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sym typeface="Wingdings 2" panose="05020102010507070707" pitchFamily="18" charset="2"/>
              </a:rPr>
              <a:t>was reading</a:t>
            </a:r>
            <a:r>
              <a:rPr lang="en-US" altLang="zh-CN" sz="2800" b="1">
                <a:solidFill>
                  <a:srgbClr val="000000"/>
                </a:solidFill>
                <a:sym typeface="Wingdings 2" panose="05020102010507070707" pitchFamily="18" charset="2"/>
              </a:rPr>
              <a:t> </a:t>
            </a:r>
            <a:endParaRPr lang="zh-CN" altLang="en-US"/>
          </a:p>
        </p:txBody>
      </p:sp>
      <p:sp>
        <p:nvSpPr>
          <p:cNvPr id="13326" name="TextBox 5">
            <a:extLst>
              <a:ext uri="{FF2B5EF4-FFF2-40B4-BE49-F238E27FC236}">
                <a16:creationId xmlns:a16="http://schemas.microsoft.com/office/drawing/2014/main" id="{41A8CC13-5272-41F1-80C0-7F7A931C7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739" y="4073526"/>
            <a:ext cx="4021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sym typeface="Wingdings 2" panose="05020102010507070707" pitchFamily="18" charset="2"/>
              </a:rPr>
              <a:t>his work.</a:t>
            </a:r>
            <a:endParaRPr lang="zh-CN" altLang="en-US" sz="2800" b="1">
              <a:solidFill>
                <a:srgbClr val="000000"/>
              </a:solidFill>
              <a:sym typeface="Wingdings 2" panose="05020102010507070707" pitchFamily="18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8EDA4-C176-4310-8152-1733F4A2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4076701"/>
            <a:ext cx="598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3300"/>
                </a:solidFill>
                <a:sym typeface="Wingdings 2" panose="05020102010507070707" pitchFamily="18" charset="2"/>
              </a:rPr>
              <a:t>had finished </a:t>
            </a:r>
            <a:endParaRPr lang="zh-CN" alt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F3CEB59-E53C-413B-9172-C47F7834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4581525"/>
            <a:ext cx="8820150" cy="159402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当主句是一般过去时的时候，宾语从句必须运用相应的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过去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的某一种时态，从而达到主句和从句的相互一致。（呼应性原则）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表达客观事实或规律除外）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46CE2-E392-434D-82CD-A64734030A92}"/>
              </a:ext>
            </a:extLst>
          </p:cNvPr>
          <p:cNvSpPr txBox="1"/>
          <p:nvPr/>
        </p:nvSpPr>
        <p:spPr>
          <a:xfrm>
            <a:off x="9534672" y="1400374"/>
            <a:ext cx="206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宾语从句表达客观事实或规律时，无论主句是什么时态，从句用一般现在时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8AE3DA-8E71-460E-8AD9-4342C6B4074A}"/>
              </a:ext>
            </a:extLst>
          </p:cNvPr>
          <p:cNvSpPr txBox="1"/>
          <p:nvPr/>
        </p:nvSpPr>
        <p:spPr>
          <a:xfrm>
            <a:off x="9733552" y="2800966"/>
            <a:ext cx="1672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Every knew that there are sixty minutes in an hour.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0" grpId="0"/>
      <p:bldP spid="12290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C9FD84E-9FBE-4C91-BB3A-3F8386188E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95550" y="188913"/>
            <a:ext cx="8001000" cy="762000"/>
          </a:xfrm>
          <a:ln>
            <a:solidFill>
              <a:schemeClr val="tx1"/>
            </a:solidFill>
          </a:ln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CN" altLang="en-US" b="1">
                <a:solidFill>
                  <a:srgbClr val="FF0000"/>
                </a:solidFill>
              </a:rPr>
              <a:t>确定从句的时态(根据主句时态)</a:t>
            </a:r>
          </a:p>
        </p:txBody>
      </p:sp>
      <p:graphicFrame>
        <p:nvGraphicFramePr>
          <p:cNvPr id="13366" name="Group 54">
            <a:extLst>
              <a:ext uri="{FF2B5EF4-FFF2-40B4-BE49-F238E27FC236}">
                <a16:creationId xmlns:a16="http://schemas.microsoft.com/office/drawing/2014/main" id="{3588564B-7BD5-49E6-8FD5-16CB424B60B9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1447800"/>
          <a:ext cx="8610600" cy="5138738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0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4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15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3" marB="45723" horzOverflow="overflow">
                    <a:lnL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370" name="Text Box 35">
            <a:extLst>
              <a:ext uri="{FF2B5EF4-FFF2-40B4-BE49-F238E27FC236}">
                <a16:creationId xmlns:a16="http://schemas.microsoft.com/office/drawing/2014/main" id="{94751175-337D-4484-A00E-77B50CBE0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676400"/>
            <a:ext cx="3352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主句时态</a:t>
            </a:r>
            <a:endParaRPr lang="zh-CN" altLang="en-US" sz="32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371" name="Text Box 36">
            <a:extLst>
              <a:ext uri="{FF2B5EF4-FFF2-40B4-BE49-F238E27FC236}">
                <a16:creationId xmlns:a16="http://schemas.microsoft.com/office/drawing/2014/main" id="{EEF609D5-1AE0-4F2C-9639-810366C15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447800"/>
            <a:ext cx="3035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从    句    时    态</a:t>
            </a:r>
          </a:p>
        </p:txBody>
      </p:sp>
      <p:sp>
        <p:nvSpPr>
          <p:cNvPr id="14372" name="Text Box 37">
            <a:extLst>
              <a:ext uri="{FF2B5EF4-FFF2-40B4-BE49-F238E27FC236}">
                <a16:creationId xmlns:a16="http://schemas.microsoft.com/office/drawing/2014/main" id="{5BB262B7-FFA4-478F-B844-9A6134AA0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1" y="2133601"/>
            <a:ext cx="20361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连   接   前</a:t>
            </a:r>
          </a:p>
          <a:p>
            <a:endParaRPr lang="zh-C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73" name="Text Box 38">
            <a:extLst>
              <a:ext uri="{FF2B5EF4-FFF2-40B4-BE49-F238E27FC236}">
                <a16:creationId xmlns:a16="http://schemas.microsoft.com/office/drawing/2014/main" id="{9662E07D-32EA-4E30-AA55-E6EF1362D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2133600"/>
            <a:ext cx="2133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连   接   后</a:t>
            </a:r>
          </a:p>
        </p:txBody>
      </p:sp>
      <p:sp>
        <p:nvSpPr>
          <p:cNvPr id="14374" name="Text Box 39">
            <a:extLst>
              <a:ext uri="{FF2B5EF4-FFF2-40B4-BE49-F238E27FC236}">
                <a16:creationId xmlns:a16="http://schemas.microsoft.com/office/drawing/2014/main" id="{12485A23-4009-4F9C-A376-9F0A16924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7432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一般现在时</a:t>
            </a:r>
          </a:p>
        </p:txBody>
      </p:sp>
      <p:sp>
        <p:nvSpPr>
          <p:cNvPr id="14375" name="Text Box 40">
            <a:extLst>
              <a:ext uri="{FF2B5EF4-FFF2-40B4-BE49-F238E27FC236}">
                <a16:creationId xmlns:a16="http://schemas.microsoft.com/office/drawing/2014/main" id="{58ACF516-7D8C-48B3-936D-3D5043A9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1" y="2743200"/>
            <a:ext cx="2632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时态保持不变</a:t>
            </a:r>
          </a:p>
        </p:txBody>
      </p:sp>
      <p:sp>
        <p:nvSpPr>
          <p:cNvPr id="14376" name="Text Box 41">
            <a:extLst>
              <a:ext uri="{FF2B5EF4-FFF2-40B4-BE49-F238E27FC236}">
                <a16:creationId xmlns:a16="http://schemas.microsoft.com/office/drawing/2014/main" id="{3F6CC42D-0119-4553-8F3C-0955B6230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4495800"/>
            <a:ext cx="22447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一般过去时</a:t>
            </a:r>
          </a:p>
          <a:p>
            <a:endParaRPr lang="zh-C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77" name="Text Box 42">
            <a:extLst>
              <a:ext uri="{FF2B5EF4-FFF2-40B4-BE49-F238E27FC236}">
                <a16:creationId xmlns:a16="http://schemas.microsoft.com/office/drawing/2014/main" id="{912B3679-FCA7-4850-9D85-55A6F9B63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290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一般现在时</a:t>
            </a:r>
          </a:p>
        </p:txBody>
      </p:sp>
      <p:sp>
        <p:nvSpPr>
          <p:cNvPr id="14378" name="Text Box 43">
            <a:extLst>
              <a:ext uri="{FF2B5EF4-FFF2-40B4-BE49-F238E27FC236}">
                <a16:creationId xmlns:a16="http://schemas.microsoft.com/office/drawing/2014/main" id="{6459EE5E-6218-4CD6-A7A8-3759E5297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4290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一般过去时</a:t>
            </a:r>
          </a:p>
        </p:txBody>
      </p:sp>
      <p:sp>
        <p:nvSpPr>
          <p:cNvPr id="14379" name="Text Box 44">
            <a:extLst>
              <a:ext uri="{FF2B5EF4-FFF2-40B4-BE49-F238E27FC236}">
                <a16:creationId xmlns:a16="http://schemas.microsoft.com/office/drawing/2014/main" id="{192BDFDE-672D-4A0A-B200-B24CE3832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0386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一般过去时</a:t>
            </a:r>
          </a:p>
        </p:txBody>
      </p:sp>
      <p:sp>
        <p:nvSpPr>
          <p:cNvPr id="14380" name="Text Box 45">
            <a:extLst>
              <a:ext uri="{FF2B5EF4-FFF2-40B4-BE49-F238E27FC236}">
                <a16:creationId xmlns:a16="http://schemas.microsoft.com/office/drawing/2014/main" id="{72CF5544-08E6-4930-B2FC-B794B6764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4038601"/>
            <a:ext cx="2244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过去完成时</a:t>
            </a:r>
          </a:p>
        </p:txBody>
      </p:sp>
      <p:sp>
        <p:nvSpPr>
          <p:cNvPr id="14381" name="Text Box 46">
            <a:extLst>
              <a:ext uri="{FF2B5EF4-FFF2-40B4-BE49-F238E27FC236}">
                <a16:creationId xmlns:a16="http://schemas.microsoft.com/office/drawing/2014/main" id="{26D2F9D3-1BEC-4DB5-AD9D-1FDB18906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7244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一般将来时</a:t>
            </a:r>
          </a:p>
        </p:txBody>
      </p:sp>
      <p:sp>
        <p:nvSpPr>
          <p:cNvPr id="14382" name="Text Box 47">
            <a:extLst>
              <a:ext uri="{FF2B5EF4-FFF2-40B4-BE49-F238E27FC236}">
                <a16:creationId xmlns:a16="http://schemas.microsoft.com/office/drawing/2014/main" id="{EFFC1B41-B28A-4076-B9EE-CCFD9AE5A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7244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过去将来时</a:t>
            </a:r>
          </a:p>
        </p:txBody>
      </p:sp>
      <p:sp>
        <p:nvSpPr>
          <p:cNvPr id="14383" name="Text Box 48">
            <a:extLst>
              <a:ext uri="{FF2B5EF4-FFF2-40B4-BE49-F238E27FC236}">
                <a16:creationId xmlns:a16="http://schemas.microsoft.com/office/drawing/2014/main" id="{CFFD3694-DDB1-4775-95BF-A8412B693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3340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现在进行时</a:t>
            </a:r>
          </a:p>
        </p:txBody>
      </p:sp>
      <p:sp>
        <p:nvSpPr>
          <p:cNvPr id="14384" name="Text Box 49">
            <a:extLst>
              <a:ext uri="{FF2B5EF4-FFF2-40B4-BE49-F238E27FC236}">
                <a16:creationId xmlns:a16="http://schemas.microsoft.com/office/drawing/2014/main" id="{B71336E7-8FEB-418D-9685-4F0C4B99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3340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过去进行时</a:t>
            </a:r>
          </a:p>
        </p:txBody>
      </p:sp>
      <p:sp>
        <p:nvSpPr>
          <p:cNvPr id="14385" name="Text Box 50">
            <a:extLst>
              <a:ext uri="{FF2B5EF4-FFF2-40B4-BE49-F238E27FC236}">
                <a16:creationId xmlns:a16="http://schemas.microsoft.com/office/drawing/2014/main" id="{8C39A21A-953D-44BE-B805-348CFBEE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9436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现在完成时</a:t>
            </a:r>
          </a:p>
        </p:txBody>
      </p:sp>
      <p:sp>
        <p:nvSpPr>
          <p:cNvPr id="14386" name="Text Box 51">
            <a:extLst>
              <a:ext uri="{FF2B5EF4-FFF2-40B4-BE49-F238E27FC236}">
                <a16:creationId xmlns:a16="http://schemas.microsoft.com/office/drawing/2014/main" id="{C12F5E4D-D1C1-4C75-81B7-D452F6599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9436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过去完成时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223784D-6EB5-4AF4-BA74-73D3048A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1123950"/>
            <a:ext cx="9144000" cy="14287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86080" indent="-386080" algn="just">
              <a:lnSpc>
                <a:spcPct val="165000"/>
              </a:lnSpc>
              <a:tabLst>
                <a:tab pos="385445" algn="l"/>
              </a:tabLst>
              <a:defRPr/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could / would</a:t>
            </a:r>
            <a:r>
              <a:rPr lang="zh-CN" altLang="en-US" sz="2800" b="1" dirty="0">
                <a:ea typeface="黑体" panose="02010609060101010101" pitchFamily="49" charset="-122"/>
              </a:rPr>
              <a:t>是委婉语气，而不是过去式，</a:t>
            </a:r>
          </a:p>
          <a:p>
            <a:pPr marL="386080" indent="-386080" algn="just">
              <a:lnSpc>
                <a:spcPct val="165000"/>
              </a:lnSpc>
              <a:tabLst>
                <a:tab pos="385445" algn="l"/>
              </a:tabLst>
              <a:defRPr/>
            </a:pPr>
            <a:r>
              <a:rPr lang="zh-CN" altLang="en-US" sz="2800" b="1" dirty="0">
                <a:ea typeface="黑体" panose="02010609060101010101" pitchFamily="49" charset="-122"/>
              </a:rPr>
              <a:t>因此宾语从句的时态根据实际情况用不同时态。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9ED81205-6E5D-41E7-98FC-EBBF7F19D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260351"/>
            <a:ext cx="3149600" cy="7016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黑体" panose="02010609060101010101" pitchFamily="49" charset="-122"/>
              </a:rPr>
              <a:t>注意事项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B8EA5A2F-8546-4C54-9484-37A466B67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708276"/>
            <a:ext cx="9144000" cy="149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75000"/>
              </a:lnSpc>
              <a:buClr>
                <a:srgbClr val="FFFF00"/>
              </a:buClr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1.Could you please tell me where we show our tickets ?</a:t>
            </a:r>
          </a:p>
          <a:p>
            <a:pPr algn="just" eaLnBrk="0" hangingPunct="0">
              <a:lnSpc>
                <a:spcPct val="175000"/>
              </a:lnSpc>
              <a:buClr>
                <a:srgbClr val="FFFF00"/>
              </a:buClr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2.Would you like to know when he will come back ?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2C55BE-8DBD-4105-8DCF-83F582A768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24625" y="1"/>
            <a:ext cx="7556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chemeClr val="tx2"/>
                </a:solidFill>
                <a:ea typeface="幼圆" panose="02010509060101010101" pitchFamily="49" charset="-122"/>
              </a:rPr>
              <a:t> 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673656EA-817D-4EEC-91C0-D6F17AD2B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6" y="1143001"/>
            <a:ext cx="3890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u="sng">
                <a:latin typeface="Comic Sans MS" panose="030F0702030302020204" pitchFamily="66" charset="0"/>
              </a:rPr>
              <a:t>We</a:t>
            </a:r>
            <a:r>
              <a:rPr lang="en-US" altLang="zh-CN" sz="3600" b="1">
                <a:latin typeface="Comic Sans MS" panose="030F0702030302020204" pitchFamily="66" charset="0"/>
              </a:rPr>
              <a:t>  </a:t>
            </a:r>
            <a:r>
              <a:rPr lang="en-US" altLang="zh-CN" sz="3600" b="1" u="sng">
                <a:latin typeface="Comic Sans MS" panose="030F0702030302020204" pitchFamily="66" charset="0"/>
              </a:rPr>
              <a:t>know</a:t>
            </a:r>
            <a:r>
              <a:rPr lang="en-US" altLang="zh-CN" sz="3600" b="1">
                <a:latin typeface="Comic Sans MS" panose="030F0702030302020204" pitchFamily="66" charset="0"/>
              </a:rPr>
              <a:t> </a:t>
            </a:r>
            <a:r>
              <a:rPr lang="en-US" altLang="zh-CN" sz="3600" b="1" u="sng">
                <a:solidFill>
                  <a:srgbClr val="FF3300"/>
                </a:solidFill>
                <a:latin typeface="Comic Sans MS" panose="030F0702030302020204" pitchFamily="66" charset="0"/>
              </a:rPr>
              <a:t>him</a:t>
            </a:r>
            <a:r>
              <a:rPr lang="zh-CN" altLang="en-US" sz="3600" b="1">
                <a:latin typeface="Comic Sans MS" panose="030F0702030302020204" pitchFamily="66" charset="0"/>
              </a:rPr>
              <a:t>．</a:t>
            </a:r>
            <a:r>
              <a:rPr lang="zh-CN" altLang="en-US" sz="36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A4BFAC44-91FF-4EB5-B6BD-90DC09EE0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2428876"/>
            <a:ext cx="645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 u="sng">
                <a:latin typeface="Comic Sans MS" panose="030F0702030302020204" pitchFamily="66" charset="0"/>
              </a:rPr>
              <a:t>We</a:t>
            </a:r>
            <a:r>
              <a:rPr lang="en-US" altLang="zh-CN" sz="3600" b="1">
                <a:latin typeface="Comic Sans MS" panose="030F0702030302020204" pitchFamily="66" charset="0"/>
              </a:rPr>
              <a:t>   </a:t>
            </a:r>
            <a:r>
              <a:rPr lang="en-US" altLang="zh-CN" sz="3600" b="1" u="sng">
                <a:latin typeface="Comic Sans MS" panose="030F0702030302020204" pitchFamily="66" charset="0"/>
              </a:rPr>
              <a:t>know</a:t>
            </a:r>
            <a:r>
              <a:rPr lang="en-US" altLang="zh-CN" sz="3600" b="1">
                <a:latin typeface="Comic Sans MS" panose="030F0702030302020204" pitchFamily="66" charset="0"/>
              </a:rPr>
              <a:t> </a:t>
            </a:r>
            <a:r>
              <a:rPr lang="en-US" altLang="zh-CN" sz="3600" b="1" u="sng">
                <a:solidFill>
                  <a:srgbClr val="FF3300"/>
                </a:solidFill>
                <a:latin typeface="Comic Sans MS" panose="030F0702030302020204" pitchFamily="66" charset="0"/>
              </a:rPr>
              <a:t>he likes English.</a:t>
            </a:r>
            <a:endParaRPr lang="en-US" altLang="zh-CN" sz="3600" u="sng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8" name="Text Box 6">
            <a:extLst>
              <a:ext uri="{FF2B5EF4-FFF2-40B4-BE49-F238E27FC236}">
                <a16:creationId xmlns:a16="http://schemas.microsoft.com/office/drawing/2014/main" id="{B2E68B48-3F01-4DBE-9B57-ED8B234B6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6" y="1785938"/>
            <a:ext cx="10715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latin typeface="幼圆" panose="02010509060101010101" pitchFamily="49" charset="-122"/>
                <a:ea typeface="幼圆" panose="02010509060101010101" pitchFamily="49" charset="-122"/>
              </a:rPr>
              <a:t>主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</a:p>
        </p:txBody>
      </p:sp>
      <p:sp>
        <p:nvSpPr>
          <p:cNvPr id="3079" name="Text Box 7">
            <a:extLst>
              <a:ext uri="{FF2B5EF4-FFF2-40B4-BE49-F238E27FC236}">
                <a16:creationId xmlns:a16="http://schemas.microsoft.com/office/drawing/2014/main" id="{F84C3A03-3E76-466E-A470-8DE1D7C9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3000375"/>
            <a:ext cx="8429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latin typeface="幼圆" panose="02010509060101010101" pitchFamily="49" charset="-122"/>
                <a:ea typeface="幼圆" panose="02010509060101010101" pitchFamily="49" charset="-122"/>
              </a:rPr>
              <a:t>主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</a:p>
        </p:txBody>
      </p:sp>
      <p:sp>
        <p:nvSpPr>
          <p:cNvPr id="3080" name="Text Box 8">
            <a:extLst>
              <a:ext uri="{FF2B5EF4-FFF2-40B4-BE49-F238E27FC236}">
                <a16:creationId xmlns:a16="http://schemas.microsoft.com/office/drawing/2014/main" id="{C7AE9A3E-8A59-478A-8B10-6D0E7C52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3000375"/>
            <a:ext cx="10080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latin typeface="幼圆" panose="02010509060101010101" pitchFamily="49" charset="-122"/>
                <a:ea typeface="幼圆" panose="02010509060101010101" pitchFamily="49" charset="-122"/>
              </a:rPr>
              <a:t>谓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v</a:t>
            </a:r>
          </a:p>
        </p:txBody>
      </p:sp>
      <p:sp>
        <p:nvSpPr>
          <p:cNvPr id="3081" name="Text Box 9">
            <a:extLst>
              <a:ext uri="{FF2B5EF4-FFF2-40B4-BE49-F238E27FC236}">
                <a16:creationId xmlns:a16="http://schemas.microsoft.com/office/drawing/2014/main" id="{29145364-47F9-45CF-AB3A-1DDAFD830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6" y="1785938"/>
            <a:ext cx="1008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latin typeface="幼圆" panose="02010509060101010101" pitchFamily="49" charset="-122"/>
                <a:ea typeface="幼圆" panose="02010509060101010101" pitchFamily="49" charset="-122"/>
              </a:rPr>
              <a:t>谓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v</a:t>
            </a:r>
          </a:p>
        </p:txBody>
      </p:sp>
      <p:sp>
        <p:nvSpPr>
          <p:cNvPr id="3082" name="Text Box 10">
            <a:extLst>
              <a:ext uri="{FF2B5EF4-FFF2-40B4-BE49-F238E27FC236}">
                <a16:creationId xmlns:a16="http://schemas.microsoft.com/office/drawing/2014/main" id="{0E2F3631-9169-4E46-A7DF-2F90337FC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3" y="3786188"/>
            <a:ext cx="1058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宾</a:t>
            </a:r>
            <a:r>
              <a:rPr lang="en-US" altLang="zh-CN" sz="3600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</a:t>
            </a:r>
          </a:p>
        </p:txBody>
      </p:sp>
      <p:sp>
        <p:nvSpPr>
          <p:cNvPr id="3083" name="Text Box 11">
            <a:extLst>
              <a:ext uri="{FF2B5EF4-FFF2-40B4-BE49-F238E27FC236}">
                <a16:creationId xmlns:a16="http://schemas.microsoft.com/office/drawing/2014/main" id="{741DDDDF-C53F-4FE1-A773-FDE337FAD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1785938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latin typeface="幼圆" panose="02010509060101010101" pitchFamily="49" charset="-122"/>
                <a:ea typeface="幼圆" panose="02010509060101010101" pitchFamily="49" charset="-122"/>
              </a:rPr>
              <a:t>宾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o</a:t>
            </a:r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F1E81758-4B37-43ED-B3B4-705862114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4652964"/>
            <a:ext cx="82089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</a:rPr>
              <a:t>当句子中的宾语是由句子充当的，就叫这个句子叫宾语从句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8C957A01-FD52-4071-AC70-EEC96B0AE09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857500"/>
            <a:ext cx="3221038" cy="947738"/>
            <a:chOff x="1973" y="2426"/>
            <a:chExt cx="2029" cy="597"/>
          </a:xfrm>
        </p:grpSpPr>
        <p:sp>
          <p:nvSpPr>
            <p:cNvPr id="3" name="AutoShape 14">
              <a:extLst>
                <a:ext uri="{FF2B5EF4-FFF2-40B4-BE49-F238E27FC236}">
                  <a16:creationId xmlns:a16="http://schemas.microsoft.com/office/drawing/2014/main" id="{35B9C47E-BB2A-42E6-B84D-8F4FC82210F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736" y="2154"/>
              <a:ext cx="237" cy="1497"/>
            </a:xfrm>
            <a:prstGeom prst="leftBrace">
              <a:avLst>
                <a:gd name="adj1" fmla="val 52520"/>
                <a:gd name="adj2" fmla="val 44898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5" name="Text Box 15">
              <a:extLst>
                <a:ext uri="{FF2B5EF4-FFF2-40B4-BE49-F238E27FC236}">
                  <a16:creationId xmlns:a16="http://schemas.microsoft.com/office/drawing/2014/main" id="{AE06B5A7-9C4D-4706-9D5D-B08F3F137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2426"/>
              <a:ext cx="4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主</a:t>
              </a:r>
              <a:r>
                <a:rPr lang="en-US" altLang="zh-CN" sz="2800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s</a:t>
              </a:r>
            </a:p>
          </p:txBody>
        </p:sp>
        <p:sp>
          <p:nvSpPr>
            <p:cNvPr id="3086" name="Text Box 16">
              <a:extLst>
                <a:ext uri="{FF2B5EF4-FFF2-40B4-BE49-F238E27FC236}">
                  <a16:creationId xmlns:a16="http://schemas.microsoft.com/office/drawing/2014/main" id="{D03F0E10-44CC-455F-A313-A4A725525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2471"/>
              <a:ext cx="5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谓</a:t>
              </a:r>
              <a:r>
                <a:rPr lang="en-US" altLang="zh-CN" sz="2800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v</a:t>
              </a:r>
            </a:p>
          </p:txBody>
        </p:sp>
        <p:sp>
          <p:nvSpPr>
            <p:cNvPr id="3087" name="Text Box 17">
              <a:extLst>
                <a:ext uri="{FF2B5EF4-FFF2-40B4-BE49-F238E27FC236}">
                  <a16:creationId xmlns:a16="http://schemas.microsoft.com/office/drawing/2014/main" id="{48768D12-B143-4369-B554-3D4C97B9A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" y="2426"/>
              <a:ext cx="49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latin typeface="幼圆" panose="02010509060101010101" pitchFamily="49" charset="-122"/>
                  <a:ea typeface="幼圆" panose="02010509060101010101" pitchFamily="49" charset="-122"/>
                </a:rPr>
                <a:t>宾</a:t>
              </a:r>
              <a:r>
                <a:rPr lang="en-US" altLang="zh-CN" sz="2800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o</a:t>
              </a:r>
            </a:p>
          </p:txBody>
        </p:sp>
      </p:grpSp>
      <p:sp>
        <p:nvSpPr>
          <p:cNvPr id="3088" name="Line 18">
            <a:extLst>
              <a:ext uri="{FF2B5EF4-FFF2-40B4-BE49-F238E27FC236}">
                <a16:creationId xmlns:a16="http://schemas.microsoft.com/office/drawing/2014/main" id="{35F3482A-7DF1-4545-8758-75FDACA1D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928688"/>
            <a:ext cx="8243888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9" name="Line 19">
            <a:extLst>
              <a:ext uri="{FF2B5EF4-FFF2-40B4-BE49-F238E27FC236}">
                <a16:creationId xmlns:a16="http://schemas.microsoft.com/office/drawing/2014/main" id="{DE4C2AC0-0B97-4ED7-ABC0-416F7765C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4064" y="4429125"/>
            <a:ext cx="8243887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Text Box 20">
            <a:extLst>
              <a:ext uri="{FF2B5EF4-FFF2-40B4-BE49-F238E27FC236}">
                <a16:creationId xmlns:a16="http://schemas.microsoft.com/office/drawing/2014/main" id="{EBF786F0-EA83-46F9-81D5-91E29D740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8" y="1285875"/>
            <a:ext cx="172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ea typeface="幼圆" panose="02010509060101010101" pitchFamily="49" charset="-122"/>
              </a:rPr>
              <a:t>简单句</a:t>
            </a:r>
          </a:p>
        </p:txBody>
      </p:sp>
      <p:sp>
        <p:nvSpPr>
          <p:cNvPr id="3093" name="Text Box 21">
            <a:extLst>
              <a:ext uri="{FF2B5EF4-FFF2-40B4-BE49-F238E27FC236}">
                <a16:creationId xmlns:a16="http://schemas.microsoft.com/office/drawing/2014/main" id="{31DE8A3E-F8B0-41B4-9EFA-F52F56543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0" y="2286000"/>
            <a:ext cx="172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3300"/>
                </a:solidFill>
                <a:ea typeface="幼圆" panose="02010509060101010101" pitchFamily="49" charset="-122"/>
              </a:rPr>
              <a:t>复合句</a:t>
            </a:r>
          </a:p>
        </p:txBody>
      </p:sp>
      <p:sp>
        <p:nvSpPr>
          <p:cNvPr id="4" name="矩形 21">
            <a:extLst>
              <a:ext uri="{FF2B5EF4-FFF2-40B4-BE49-F238E27FC236}">
                <a16:creationId xmlns:a16="http://schemas.microsoft.com/office/drawing/2014/main" id="{E76634CE-82F8-4698-ADE9-D451768EC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938" y="285751"/>
            <a:ext cx="7715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/>
              <a:t>   什么 是宾语从句？</a:t>
            </a:r>
          </a:p>
        </p:txBody>
      </p:sp>
      <p:sp>
        <p:nvSpPr>
          <p:cNvPr id="5" name="矩形 28">
            <a:extLst>
              <a:ext uri="{FF2B5EF4-FFF2-40B4-BE49-F238E27FC236}">
                <a16:creationId xmlns:a16="http://schemas.microsoft.com/office/drawing/2014/main" id="{9066C65F-34C1-4D23-BDED-068A2DC58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285750"/>
            <a:ext cx="1416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/>
              <a:t>试比较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58FCC-560D-44B4-AD16-7C1F0C51E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9" y="5805488"/>
            <a:ext cx="8643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句子结构：主句 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引导词（连词）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宾语从句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6" grpId="0"/>
      <p:bldP spid="3077" grpId="0"/>
      <p:bldP spid="3078" grpId="0"/>
      <p:bldP spid="3079" grpId="0"/>
      <p:bldP spid="3080" grpId="0"/>
      <p:bldP spid="3081" grpId="0"/>
      <p:bldP spid="3082" grpId="0"/>
      <p:bldP spid="3083" grpId="0"/>
      <p:bldP spid="3084" grpId="0"/>
      <p:bldP spid="3092" grpId="0"/>
      <p:bldP spid="3093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8439B-A7A9-4675-8EE1-67DCF757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51A39-782A-4E82-B0D4-470D85CF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What did your uncle say to you just now?</a:t>
            </a:r>
          </a:p>
          <a:p>
            <a:pPr marL="0" indent="0">
              <a:buNone/>
            </a:pPr>
            <a:r>
              <a:rPr lang="en-US" altLang="zh-CN" dirty="0"/>
              <a:t>He asked me ______.</a:t>
            </a:r>
          </a:p>
          <a:p>
            <a:pPr marL="0" indent="0">
              <a:buNone/>
            </a:pPr>
            <a:r>
              <a:rPr lang="en-US" altLang="zh-CN" dirty="0" err="1"/>
              <a:t>A.How</a:t>
            </a:r>
            <a:r>
              <a:rPr lang="en-US" altLang="zh-CN" dirty="0"/>
              <a:t> could I work </a:t>
            </a:r>
            <a:r>
              <a:rPr lang="en-US" altLang="zh-CN" dirty="0" err="1"/>
              <a:t>ir</a:t>
            </a:r>
            <a:r>
              <a:rPr lang="en-US" altLang="zh-CN" dirty="0"/>
              <a:t> out?</a:t>
            </a:r>
          </a:p>
          <a:p>
            <a:pPr marL="0" indent="0">
              <a:buNone/>
            </a:pPr>
            <a:r>
              <a:rPr lang="en-US" altLang="zh-CN" dirty="0" err="1"/>
              <a:t>B.When</a:t>
            </a:r>
            <a:r>
              <a:rPr lang="en-US" altLang="zh-CN" dirty="0"/>
              <a:t> did I go to the library</a:t>
            </a:r>
          </a:p>
          <a:p>
            <a:pPr marL="0" indent="0">
              <a:buNone/>
            </a:pPr>
            <a:r>
              <a:rPr lang="en-US" altLang="zh-CN" dirty="0" err="1"/>
              <a:t>C.Why</a:t>
            </a:r>
            <a:r>
              <a:rPr lang="en-US" altLang="zh-CN" dirty="0"/>
              <a:t> I am late for school</a:t>
            </a:r>
          </a:p>
          <a:p>
            <a:pPr marL="0" indent="0">
              <a:buNone/>
            </a:pPr>
            <a:r>
              <a:rPr lang="en-US" altLang="zh-CN" dirty="0" err="1"/>
              <a:t>D.If</a:t>
            </a:r>
            <a:r>
              <a:rPr lang="en-US" altLang="zh-CN" dirty="0"/>
              <a:t> I had got ready for the exam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3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课程大纲</a:t>
            </a:r>
          </a:p>
        </p:txBody>
      </p:sp>
      <p:graphicFrame>
        <p:nvGraphicFramePr>
          <p:cNvPr id="5" name="内容占位符 2" descr="SmartArt 对象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66550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3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长方形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长方形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占位符 5" descr="年轻男士正在书写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长方形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zh-CN" altLang="en-US" sz="4800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我们将介绍这些技能：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第一种技能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第二种技能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第三种技能</a:t>
            </a: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男士展示笔记本电脑上的内容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800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第一种</a:t>
            </a:r>
            <a:br>
              <a:rPr lang="en-US" altLang="zh-CN" sz="4800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4800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技能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759383"/>
          </a:xfrm>
        </p:spPr>
        <p:txBody>
          <a:bodyPr rtlCol="0">
            <a:normAutofit fontScale="92500" lnSpcReduction="10000"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一群人在讨论文件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第二种技能</a:t>
            </a:r>
          </a:p>
        </p:txBody>
      </p:sp>
      <p:pic>
        <p:nvPicPr>
          <p:cNvPr id="15" name="图片占位符 14" descr="男士和女士在讨论事情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内容占位符 14" descr="SmartArt 对象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1115758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长方形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内容占位符 5" descr="带着笔记本电脑的年轻男士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长方形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zh-CN" altLang="en-US" sz="4800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第三种技能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长方形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内容占位符 5" descr="学生在讨论事情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长方形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第一课总结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男士和女士在讨论文件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课程进度</a:t>
            </a:r>
          </a:p>
        </p:txBody>
      </p:sp>
      <p:graphicFrame>
        <p:nvGraphicFramePr>
          <p:cNvPr id="37" name="内容占位符 4" descr="SmartArt 占位符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893926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课程进度</a:t>
            </a:r>
          </a:p>
        </p:txBody>
      </p:sp>
      <p:graphicFrame>
        <p:nvGraphicFramePr>
          <p:cNvPr id="37" name="内容占位符 4" descr="SmartArt 占位符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440240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长方形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长方形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长方形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内容占位符 5" descr="学生小组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长方形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长方形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altLang="zh-CN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一群人在工作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9600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宾语从句的三要素</a:t>
            </a:r>
          </a:p>
        </p:txBody>
      </p:sp>
      <p:graphicFrame>
        <p:nvGraphicFramePr>
          <p:cNvPr id="5" name="内容占位符 2" descr="SmartArt 对象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773183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fontScale="92500" lnSpcReduction="20000"/>
          </a:bodyPr>
          <a:lstStyle/>
          <a:p>
            <a:pPr marL="216000" indent="-216000" rtl="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sed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pulvinar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216000" indent="-216000" rtl="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" name="图片占位符 19" descr="带着笔记本电脑的人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Text</a:t>
            </a:r>
          </a:p>
        </p:txBody>
      </p:sp>
      <p:pic>
        <p:nvPicPr>
          <p:cNvPr id="6" name="内容占位符 5" descr="带着笔记本电脑的女士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massa.Nunc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tellus.Pellentesque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长方形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108" name="长方形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长方形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长方形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组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​​(S)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长方形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 descr="桌上放着笔记本电脑和笔记本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长方形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长方形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83000"/>
              </a:lnSpc>
            </a:pPr>
            <a:r>
              <a:rPr lang="zh-CN" altLang="en-US" sz="4400" cap="all" spc="-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500" spc="80" dirty="0" err="1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</a:t>
            </a:r>
            <a:r>
              <a:rPr lang="en-US" altLang="zh-CN" sz="1500" spc="80" dirty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文本框 1">
            <a:extLst>
              <a:ext uri="{FF2B5EF4-FFF2-40B4-BE49-F238E27FC236}">
                <a16:creationId xmlns:a16="http://schemas.microsoft.com/office/drawing/2014/main" id="{47128EF1-2231-4372-9F68-14235EBDD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306388"/>
            <a:ext cx="6540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一、宾语从句的引导词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042A23-DF90-4C54-8E9C-A4DAB3A40385}"/>
              </a:ext>
            </a:extLst>
          </p:cNvPr>
          <p:cNvSpPr txBox="1"/>
          <p:nvPr/>
        </p:nvSpPr>
        <p:spPr>
          <a:xfrm>
            <a:off x="2052638" y="1463676"/>
            <a:ext cx="8291512" cy="4479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200" noProof="1">
                <a:latin typeface="Times New Roman" panose="02020603050405020304" charset="0"/>
                <a:cs typeface="+mn-ea"/>
              </a:rPr>
              <a:t>宾语从句的种类有三种：陈述句、一般疑问句、特殊疑问句</a:t>
            </a:r>
            <a:endParaRPr lang="zh-CN" altLang="en-US" sz="3200" noProof="1">
              <a:latin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200" noProof="1">
                <a:latin typeface="Times New Roman" panose="02020603050405020304" charset="0"/>
                <a:cs typeface="+mn-ea"/>
              </a:rPr>
              <a:t>宾语从句的引导词的选择和从句的种类有关。</a:t>
            </a:r>
            <a:endParaRPr lang="zh-CN" altLang="en-US" sz="3200" noProof="1">
              <a:latin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200" noProof="1">
                <a:latin typeface="Times New Roman" panose="02020603050405020304" charset="0"/>
                <a:cs typeface="+mn-ea"/>
              </a:rPr>
              <a:t>宾语从句的引导词有：</a:t>
            </a:r>
            <a:endParaRPr lang="zh-CN" altLang="en-US" sz="3200" noProof="1">
              <a:latin typeface="Times New Roman" panose="02020603050405020304" charset="0"/>
            </a:endParaRPr>
          </a:p>
          <a:p>
            <a:pPr>
              <a:lnSpc>
                <a:spcPct val="150000"/>
              </a:lnSpc>
              <a:buFont typeface="+mj-ea"/>
              <a:buNone/>
            </a:pPr>
            <a:r>
              <a:rPr lang="zh-CN" altLang="en-US" sz="3200" noProof="1">
                <a:latin typeface="Times New Roman" panose="02020603050405020304" charset="0"/>
                <a:cs typeface="+mn-ea"/>
              </a:rPr>
              <a:t>       </a:t>
            </a:r>
            <a:r>
              <a:rPr lang="en-US" altLang="zh-CN" sz="3200" b="1" noProof="1">
                <a:solidFill>
                  <a:srgbClr val="FF0000"/>
                </a:solidFill>
                <a:latin typeface="Times New Roman" panose="02020603050405020304" charset="0"/>
                <a:cs typeface="+mn-ea"/>
              </a:rPr>
              <a:t>that,     wether\if ,      wh-</a:t>
            </a:r>
            <a:r>
              <a:rPr lang="zh-CN" altLang="en-US" sz="3200" b="1" noProof="1">
                <a:solidFill>
                  <a:srgbClr val="FF0000"/>
                </a:solidFill>
                <a:latin typeface="Times New Roman" panose="02020603050405020304" charset="0"/>
                <a:cs typeface="+mn-ea"/>
              </a:rPr>
              <a:t>特殊疑问词 </a:t>
            </a:r>
            <a:r>
              <a:rPr lang="en-US" altLang="zh-CN" sz="3200" b="1" noProof="1">
                <a:solidFill>
                  <a:srgbClr val="FF0000"/>
                </a:solidFill>
                <a:latin typeface="Times New Roman" panose="02020603050405020304" charset="0"/>
                <a:cs typeface="+mn-ea"/>
              </a:rPr>
              <a:t>how</a:t>
            </a:r>
            <a:endParaRPr lang="zh-CN" altLang="en-US" sz="3200" b="1" noProof="1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47E10-AA52-40B8-859F-73209643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rgbClr val="FF0000"/>
                </a:solidFill>
              </a:rPr>
              <a:t>that</a:t>
            </a:r>
            <a:r>
              <a:rPr lang="zh-CN" altLang="en-US" dirty="0"/>
              <a:t>（引导词）（从属连词）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9DB63-8848-4E88-9DCA-E47BA82B6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20"/>
            <a:ext cx="10692809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/>
              <a:t>无实际意义，不充当成分，常可省略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/>
              <a:t>I don’t think that there will be time to do it.</a:t>
            </a:r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/>
              <a:t>I am sure he will come soon</a:t>
            </a:r>
            <a:r>
              <a:rPr lang="en-US" altLang="zh-CN" dirty="0"/>
              <a:t>.(</a:t>
            </a:r>
            <a:r>
              <a:rPr lang="zh-CN" altLang="en-US" dirty="0"/>
              <a:t>此处为形容词后的宾语从句）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BE6030-B7E6-499E-B89B-0E144BD9098D}"/>
              </a:ext>
            </a:extLst>
          </p:cNvPr>
          <p:cNvSpPr txBox="1"/>
          <p:nvPr/>
        </p:nvSpPr>
        <p:spPr>
          <a:xfrm>
            <a:off x="2381693" y="5342185"/>
            <a:ext cx="123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adj.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CDDC5D-1B0E-4324-9A73-34479D1FA8D8}"/>
              </a:ext>
            </a:extLst>
          </p:cNvPr>
          <p:cNvSpPr txBox="1"/>
          <p:nvPr/>
        </p:nvSpPr>
        <p:spPr>
          <a:xfrm>
            <a:off x="3157871" y="5342960"/>
            <a:ext cx="17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sorry,glad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6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EAB3A-33AF-4635-8130-23213114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7032"/>
            <a:ext cx="10058400" cy="789257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that</a:t>
            </a:r>
            <a:r>
              <a:rPr lang="zh-CN" altLang="en-US" dirty="0"/>
              <a:t>不能省略的情况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165D9-CE55-45B2-ABB4-0F28E153B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226289"/>
            <a:ext cx="10430540" cy="5124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从句中由并列连接词链接的</a:t>
            </a:r>
            <a:r>
              <a:rPr lang="zh-CN" altLang="en-US" dirty="0">
                <a:solidFill>
                  <a:srgbClr val="FF0000"/>
                </a:solidFill>
              </a:rPr>
              <a:t>两个</a:t>
            </a:r>
            <a:r>
              <a:rPr lang="zh-CN" altLang="en-US" dirty="0"/>
              <a:t>及以上</a:t>
            </a:r>
            <a:r>
              <a:rPr lang="en-US" altLang="zh-CN" dirty="0"/>
              <a:t>that</a:t>
            </a:r>
            <a:r>
              <a:rPr lang="zh-CN" altLang="en-US" dirty="0"/>
              <a:t>引导的从句，只能省略第一个，后面的都不能省略。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He said (that) the book was very interesting and that all the children like to read it.</a:t>
            </a:r>
          </a:p>
          <a:p>
            <a:pPr marL="0" indent="0">
              <a:buNone/>
            </a:pPr>
            <a:r>
              <a:rPr lang="en-US" altLang="zh-CN" dirty="0"/>
              <a:t>2.that</a:t>
            </a:r>
            <a:r>
              <a:rPr lang="zh-CN" altLang="en-US" dirty="0"/>
              <a:t>从句中又有</a:t>
            </a:r>
            <a:r>
              <a:rPr lang="zh-CN" altLang="en-US" dirty="0">
                <a:solidFill>
                  <a:srgbClr val="FF0000"/>
                </a:solidFill>
              </a:rPr>
              <a:t>其它从句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He told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out,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</a:p>
          <a:p>
            <a:pPr marL="0" indent="0">
              <a:buNone/>
            </a:pPr>
            <a:r>
              <a:rPr lang="en-US" altLang="zh-CN" dirty="0"/>
              <a:t>3.it</a:t>
            </a:r>
            <a:r>
              <a:rPr lang="zh-CN" altLang="en-US" dirty="0"/>
              <a:t>作为</a:t>
            </a:r>
            <a:r>
              <a:rPr lang="zh-CN" altLang="en-US" dirty="0">
                <a:solidFill>
                  <a:srgbClr val="FF0000"/>
                </a:solidFill>
              </a:rPr>
              <a:t>形式宾语</a:t>
            </a:r>
            <a:r>
              <a:rPr lang="zh-CN" altLang="en-US" dirty="0"/>
              <a:t>代替</a:t>
            </a:r>
            <a:r>
              <a:rPr lang="en-US" altLang="zh-CN" dirty="0"/>
              <a:t>that</a:t>
            </a:r>
            <a:r>
              <a:rPr lang="zh-CN" altLang="en-US" dirty="0"/>
              <a:t>引导宾语从句时，不能省略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 don’t think it polite that they left without saying thanks.</a:t>
            </a:r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当宾语从句的主句是</a:t>
            </a:r>
            <a:r>
              <a:rPr lang="en-US" altLang="zh-CN" dirty="0"/>
              <a:t>this</a:t>
            </a:r>
            <a:r>
              <a:rPr lang="zh-CN" altLang="en-US" dirty="0"/>
              <a:t>，</a:t>
            </a:r>
            <a:r>
              <a:rPr lang="en-US" altLang="zh-CN" dirty="0"/>
              <a:t>that</a:t>
            </a:r>
            <a:r>
              <a:rPr lang="zh-CN" altLang="en-US" dirty="0"/>
              <a:t>或被其修饰时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指示代词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teacher said that that word was wrong.</a:t>
            </a:r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当宾语从句是</a:t>
            </a:r>
            <a:r>
              <a:rPr lang="zh-CN" altLang="en-US" dirty="0">
                <a:solidFill>
                  <a:srgbClr val="FF0000"/>
                </a:solidFill>
              </a:rPr>
              <a:t>双宾语</a:t>
            </a:r>
            <a:r>
              <a:rPr lang="zh-CN" altLang="en-US" dirty="0"/>
              <a:t>中的直接宾语时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 want to tell you that this problem is very common.</a:t>
            </a:r>
            <a:r>
              <a:rPr lang="zh-CN" altLang="en-US" dirty="0"/>
              <a:t>（</a:t>
            </a:r>
            <a:r>
              <a:rPr lang="en-US" altLang="zh-CN" dirty="0"/>
              <a:t>tell</a:t>
            </a:r>
            <a:r>
              <a:rPr lang="zh-CN" altLang="en-US" dirty="0"/>
              <a:t>后的双宾语人是间接宾语，物是直接宾语）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/>
              <a:t>当宾语从句前有</a:t>
            </a:r>
            <a:r>
              <a:rPr lang="zh-CN" altLang="en-US" dirty="0">
                <a:solidFill>
                  <a:srgbClr val="FF0000"/>
                </a:solidFill>
              </a:rPr>
              <a:t>插入语</a:t>
            </a:r>
            <a:r>
              <a:rPr lang="zh-CN" altLang="en-US" dirty="0"/>
              <a:t>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We hope, on the contrary, that he will stay at home with us.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40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>
            <a:extLst>
              <a:ext uri="{FF2B5EF4-FFF2-40B4-BE49-F238E27FC236}">
                <a16:creationId xmlns:a16="http://schemas.microsoft.com/office/drawing/2014/main" id="{2D15D643-FDF8-403B-B88B-27501B904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18" y="295277"/>
            <a:ext cx="65833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en-US" altLang="zh-CN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</a:t>
            </a:r>
            <a:r>
              <a:rPr lang="zh-CN" altLang="en-US" sz="4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引导词 </a:t>
            </a:r>
            <a:r>
              <a:rPr lang="en-US" altLang="zh-CN" sz="4400" b="1" i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whether</a:t>
            </a:r>
            <a:r>
              <a:rPr lang="zh-CN" altLang="en-US" sz="4400" b="1" i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、</a:t>
            </a:r>
            <a:r>
              <a:rPr lang="en-US" altLang="zh-CN" sz="4400" b="1" i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if</a:t>
            </a:r>
          </a:p>
        </p:txBody>
      </p:sp>
      <p:sp>
        <p:nvSpPr>
          <p:cNvPr id="7170" name="文本框 2">
            <a:extLst>
              <a:ext uri="{FF2B5EF4-FFF2-40B4-BE49-F238E27FC236}">
                <a16:creationId xmlns:a16="http://schemas.microsoft.com/office/drawing/2014/main" id="{F6834083-A017-4790-A29C-CA7E837C0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80" y="896691"/>
            <a:ext cx="11375802" cy="275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latin typeface="Times New Roman" panose="02020603050405020304" pitchFamily="18" charset="0"/>
              </a:rPr>
              <a:t>whether\if </a:t>
            </a:r>
            <a:r>
              <a:rPr lang="zh-CN" altLang="en-US" sz="3200" dirty="0">
                <a:latin typeface="Times New Roman" panose="02020603050405020304" pitchFamily="18" charset="0"/>
              </a:rPr>
              <a:t>作引导词，它所引导的宾语从句是由一般疑问句转换过来的，一般疑问句变成宾语从句之后，语序由倒装语序变成陈述语序，句末标点由主句决定。</a:t>
            </a:r>
            <a:r>
              <a:rPr lang="en-US" altLang="zh-CN" sz="3200" b="1" dirty="0">
                <a:latin typeface="Times New Roman" panose="02020603050405020304" pitchFamily="18" charset="0"/>
              </a:rPr>
              <a:t>whether</a:t>
            </a:r>
            <a:r>
              <a:rPr lang="zh-CN" altLang="en-US" sz="3200" b="1" dirty="0">
                <a:latin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</a:rPr>
              <a:t>if</a:t>
            </a:r>
            <a:r>
              <a:rPr lang="zh-CN" altLang="en-US" sz="3200" dirty="0">
                <a:latin typeface="Times New Roman" panose="02020603050405020304" pitchFamily="18" charset="0"/>
              </a:rPr>
              <a:t>不做成分，但是有“是否”的含义，不能省略。常在</a:t>
            </a:r>
            <a:r>
              <a:rPr lang="en-US" altLang="zh-CN" sz="3200" dirty="0" err="1">
                <a:latin typeface="Times New Roman" panose="02020603050405020304" pitchFamily="18" charset="0"/>
              </a:rPr>
              <a:t>ask,care,wonder,find</a:t>
            </a:r>
            <a:r>
              <a:rPr lang="en-US" altLang="zh-CN" sz="3200" dirty="0">
                <a:latin typeface="Times New Roman" panose="02020603050405020304" pitchFamily="18" charset="0"/>
              </a:rPr>
              <a:t> out</a:t>
            </a:r>
            <a:r>
              <a:rPr lang="zh-CN" altLang="en-US" sz="3200" dirty="0">
                <a:latin typeface="Times New Roman" panose="02020603050405020304" pitchFamily="18" charset="0"/>
              </a:rPr>
              <a:t>后引导从句。</a:t>
            </a:r>
          </a:p>
        </p:txBody>
      </p:sp>
      <p:sp>
        <p:nvSpPr>
          <p:cNvPr id="7171" name="Text Box 5">
            <a:extLst>
              <a:ext uri="{FF2B5EF4-FFF2-40B4-BE49-F238E27FC236}">
                <a16:creationId xmlns:a16="http://schemas.microsoft.com/office/drawing/2014/main" id="{28400544-D279-4970-B0F1-6BEF7D715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3500438"/>
            <a:ext cx="9144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1.She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 asked</a:t>
            </a:r>
            <a:r>
              <a:rPr lang="en-US" altLang="zh-CN" sz="3200" b="1">
                <a:latin typeface="Times New Roman" panose="02020603050405020304" pitchFamily="18" charset="0"/>
              </a:rPr>
              <a:t>, “ Do they often come here early? ”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endParaRPr lang="en-US" altLang="zh-CN" sz="3200" b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2.“Will they go to visit the Great Wall?” he asked. </a:t>
            </a:r>
          </a:p>
          <a:p>
            <a:pPr>
              <a:spcBef>
                <a:spcPct val="50000"/>
              </a:spcBef>
            </a:pPr>
            <a:endParaRPr lang="en-US" altLang="zh-CN" sz="3200" b="1"/>
          </a:p>
          <a:p>
            <a:pPr>
              <a:spcBef>
                <a:spcPct val="50000"/>
              </a:spcBef>
            </a:pPr>
            <a:endParaRPr lang="en-US" altLang="zh-CN" sz="3200" b="1"/>
          </a:p>
        </p:txBody>
      </p:sp>
      <p:sp>
        <p:nvSpPr>
          <p:cNvPr id="6150" name="Text Box 6">
            <a:extLst>
              <a:ext uri="{FF2B5EF4-FFF2-40B4-BE49-F238E27FC236}">
                <a16:creationId xmlns:a16="http://schemas.microsoft.com/office/drawing/2014/main" id="{7A1A5AD6-F9D3-4AE2-ADCD-102CACF44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4149726"/>
            <a:ext cx="8499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She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asked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if/whether</a:t>
            </a:r>
            <a:r>
              <a:rPr lang="en-US" altLang="zh-CN" sz="3200" b="1">
                <a:latin typeface="Times New Roman" panose="02020603050405020304" pitchFamily="18" charset="0"/>
              </a:rPr>
              <a:t> they often came here early. 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BB59BEB5-382C-4AD3-A635-BE74BBC53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5589588"/>
            <a:ext cx="8572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He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asked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if/whether </a:t>
            </a:r>
            <a:r>
              <a:rPr lang="en-US" altLang="zh-CN" sz="3200" b="1">
                <a:latin typeface="Times New Roman" panose="02020603050405020304" pitchFamily="18" charset="0"/>
              </a:rPr>
              <a:t>they would go to visit the Great Wall.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1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4A924875-A251-45AE-8270-360F7CEB7E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59150" y="404813"/>
            <a:ext cx="5005388" cy="760412"/>
          </a:xfrm>
          <a:solidFill>
            <a:srgbClr val="D1D1F0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>
                <a:latin typeface="Times New Roman" panose="02020603050405020304" pitchFamily="18" charset="0"/>
              </a:rPr>
              <a:t>If </a:t>
            </a:r>
            <a:r>
              <a:rPr lang="zh-CN" altLang="en-US" sz="3600" b="1">
                <a:latin typeface="Times New Roman" panose="02020603050405020304" pitchFamily="18" charset="0"/>
              </a:rPr>
              <a:t>与</a:t>
            </a:r>
            <a:r>
              <a:rPr lang="en-US" altLang="zh-CN" sz="3600" b="1" i="1">
                <a:latin typeface="Times New Roman" panose="02020603050405020304" pitchFamily="18" charset="0"/>
              </a:rPr>
              <a:t>whether</a:t>
            </a:r>
            <a:r>
              <a:rPr lang="en-US" altLang="zh-CN" sz="3600" b="1">
                <a:latin typeface="Times New Roman" panose="02020603050405020304" pitchFamily="18" charset="0"/>
              </a:rPr>
              <a:t> </a:t>
            </a:r>
            <a:r>
              <a:rPr lang="zh-CN" altLang="en-US" sz="3600" b="1">
                <a:latin typeface="Times New Roman" panose="02020603050405020304" pitchFamily="18" charset="0"/>
              </a:rPr>
              <a:t>的区别</a:t>
            </a:r>
          </a:p>
        </p:txBody>
      </p:sp>
      <p:sp>
        <p:nvSpPr>
          <p:cNvPr id="8194" name="Text Box 3">
            <a:extLst>
              <a:ext uri="{FF2B5EF4-FFF2-40B4-BE49-F238E27FC236}">
                <a16:creationId xmlns:a16="http://schemas.microsoft.com/office/drawing/2014/main" id="{9A9B12FE-596D-46BC-B7AA-B76D5C245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851" y="1391388"/>
            <a:ext cx="5784074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</a:rPr>
              <a:t>I don’t know _____  he will come </a:t>
            </a:r>
            <a:r>
              <a:rPr lang="en-US" altLang="zh-CN" sz="2000" b="1" u="sng" dirty="0">
                <a:solidFill>
                  <a:srgbClr val="0066FF"/>
                </a:solidFill>
                <a:latin typeface="Times New Roman" panose="02020603050405020304" pitchFamily="18" charset="0"/>
              </a:rPr>
              <a:t>or not.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</a:rPr>
              <a:t>I don’t care </a:t>
            </a:r>
            <a:r>
              <a:rPr lang="en-US" altLang="zh-CN" sz="2000" b="1" u="sng" dirty="0">
                <a:solidFill>
                  <a:srgbClr val="0066FF"/>
                </a:solidFill>
                <a:latin typeface="Times New Roman" panose="02020603050405020304" pitchFamily="18" charset="0"/>
              </a:rPr>
              <a:t>of</a:t>
            </a:r>
            <a:r>
              <a:rPr lang="en-US" altLang="zh-CN" sz="2000" b="1" dirty="0">
                <a:latin typeface="Times New Roman" panose="02020603050405020304" pitchFamily="18" charset="0"/>
              </a:rPr>
              <a:t> ______ he is handsome.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</a:rPr>
              <a:t>He wondered ______ </a:t>
            </a:r>
            <a:r>
              <a:rPr lang="en-US" altLang="zh-CN" sz="2000" b="1" u="sng" dirty="0">
                <a:solidFill>
                  <a:srgbClr val="0066FF"/>
                </a:solidFill>
                <a:latin typeface="Times New Roman" panose="02020603050405020304" pitchFamily="18" charset="0"/>
              </a:rPr>
              <a:t>to stay </a:t>
            </a:r>
            <a:r>
              <a:rPr lang="en-US" altLang="zh-CN" sz="2000" b="1" dirty="0">
                <a:latin typeface="Times New Roman" panose="02020603050405020304" pitchFamily="18" charset="0"/>
              </a:rPr>
              <a:t>here the next week.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</a:rPr>
              <a:t>______ they can come here on time, we don’t know.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</a:rPr>
              <a:t>I </a:t>
            </a:r>
            <a:r>
              <a:rPr lang="en-US" altLang="zh-CN" sz="2000" b="1" u="sng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doubt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______he</a:t>
            </a:r>
            <a:r>
              <a:rPr lang="en-US" altLang="zh-CN" sz="2000" b="1" dirty="0">
                <a:latin typeface="Times New Roman" panose="02020603050405020304" pitchFamily="18" charset="0"/>
              </a:rPr>
              <a:t> will keep his promise.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indent="0"/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indent="0"/>
            <a:r>
              <a:rPr lang="en-US" altLang="zh-CN" sz="2000" b="1" dirty="0">
                <a:latin typeface="Times New Roman" panose="02020603050405020304" pitchFamily="18" charset="0"/>
              </a:rPr>
              <a:t>  </a:t>
            </a: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7510A884-B0AA-4B18-89ED-457F8AC07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1860355"/>
            <a:ext cx="5670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or not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连用只能用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whether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A1F73B6B-EE0B-4162-B058-A10C8C5EA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350" y="2789139"/>
            <a:ext cx="533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介词后只能用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whether</a:t>
            </a:r>
          </a:p>
        </p:txBody>
      </p:sp>
      <p:sp>
        <p:nvSpPr>
          <p:cNvPr id="31750" name="Text Box 6">
            <a:extLst>
              <a:ext uri="{FF2B5EF4-FFF2-40B4-BE49-F238E27FC236}">
                <a16:creationId xmlns:a16="http://schemas.microsoft.com/office/drawing/2014/main" id="{F7A39D92-15E8-47A0-9743-9A60EB5FA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350" y="3715063"/>
            <a:ext cx="601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do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不定式连用只能用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whether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44642991-79A2-4941-B036-6188AF183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2657" y="723315"/>
            <a:ext cx="267722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u="sng" dirty="0">
                <a:solidFill>
                  <a:srgbClr val="0066FF"/>
                </a:solidFill>
                <a:latin typeface="Times New Roman" panose="02020603050405020304" pitchFamily="18" charset="0"/>
              </a:rPr>
              <a:t>____ he will come  </a:t>
            </a:r>
            <a:r>
              <a:rPr lang="en-US" altLang="zh-CN" b="1" dirty="0">
                <a:latin typeface="Times New Roman" panose="02020603050405020304" pitchFamily="18" charset="0"/>
              </a:rPr>
              <a:t>is not decided. </a:t>
            </a: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作主语只能用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whether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BE4D6C-1538-4A08-907A-2E1457CBE501}"/>
              </a:ext>
            </a:extLst>
          </p:cNvPr>
          <p:cNvSpPr txBox="1"/>
          <p:nvPr/>
        </p:nvSpPr>
        <p:spPr>
          <a:xfrm>
            <a:off x="3054350" y="4851998"/>
            <a:ext cx="786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宾语从句前置，置于句首时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只能用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whether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C58025-2712-4A60-A339-CC11F5B20731}"/>
              </a:ext>
            </a:extLst>
          </p:cNvPr>
          <p:cNvSpPr txBox="1"/>
          <p:nvPr/>
        </p:nvSpPr>
        <p:spPr>
          <a:xfrm>
            <a:off x="1708592" y="5845515"/>
            <a:ext cx="80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在动词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wonder,discuss,doubt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等后引导宾语从句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DB616-87DB-4A7E-857D-FC748374E25E}"/>
              </a:ext>
            </a:extLst>
          </p:cNvPr>
          <p:cNvSpPr txBox="1"/>
          <p:nvPr/>
        </p:nvSpPr>
        <p:spPr>
          <a:xfrm>
            <a:off x="8388351" y="2213007"/>
            <a:ext cx="347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用</a:t>
            </a:r>
            <a:r>
              <a:rPr lang="en-US" altLang="zh-CN" b="1" dirty="0">
                <a:latin typeface="Times New Roman" panose="02020603050405020304" pitchFamily="18" charset="0"/>
              </a:rPr>
              <a:t>if</a:t>
            </a:r>
            <a:r>
              <a:rPr lang="zh-CN" altLang="en-US" b="1" dirty="0">
                <a:latin typeface="Times New Roman" panose="02020603050405020304" pitchFamily="18" charset="0"/>
              </a:rPr>
              <a:t>会引导歧义时。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Please tell my if you need help.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49" grpId="0"/>
      <p:bldP spid="31750" grpId="0"/>
      <p:bldP spid="31751" grpId="0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882A1-FC06-4810-A34B-97BE659E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08E80-A4C1-4DEA-A04A-BDB16585B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9218428" cy="3749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-Are you going camping this afternoon?</a:t>
            </a:r>
          </a:p>
          <a:p>
            <a:pPr>
              <a:buFontTx/>
              <a:buChar char="-"/>
            </a:pPr>
            <a:r>
              <a:rPr lang="en-US" altLang="zh-CN" dirty="0"/>
              <a:t>A typhoon is coming. I'm not sure ________the road to the mountains will be closed. (</a:t>
            </a:r>
            <a:r>
              <a:rPr lang="zh-CN" altLang="en-US" dirty="0"/>
              <a:t>南京中考</a:t>
            </a:r>
            <a:r>
              <a:rPr lang="en-US" altLang="zh-CN" dirty="0"/>
              <a:t>)</a:t>
            </a:r>
          </a:p>
          <a:p>
            <a:pPr>
              <a:buFontTx/>
              <a:buChar char="-"/>
            </a:pPr>
            <a:r>
              <a:rPr lang="en-US" altLang="zh-CN" dirty="0"/>
              <a:t>A. which B. what C. whether D. why</a:t>
            </a:r>
          </a:p>
          <a:p>
            <a:pPr>
              <a:buFontTx/>
              <a:buChar char="-"/>
            </a:pPr>
            <a:r>
              <a:rPr lang="zh-CN" altLang="en-US" dirty="0"/>
              <a:t>解析</a:t>
            </a:r>
            <a:r>
              <a:rPr lang="en-US" altLang="zh-CN" dirty="0"/>
              <a:t>:C</a:t>
            </a:r>
            <a:r>
              <a:rPr lang="zh-CN" altLang="en-US" dirty="0"/>
              <a:t>分析句子可知， 设空处引导宾语从句，且此处表示“我”不确定通往山区的道路“是否”会关闭，故所缺的词是</a:t>
            </a:r>
            <a:r>
              <a:rPr lang="en-US" altLang="zh-CN" dirty="0"/>
              <a:t>whether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13722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27_TF89747358" id="{A9E6AA8E-5633-4ABF-907D-127FEA9B106A}" vid="{8B07553E-6447-4B02-8A47-CEC01A6F3C2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教学演示文稿</Template>
  <TotalTime>0</TotalTime>
  <Words>2236</Words>
  <Application>Microsoft Office PowerPoint</Application>
  <PresentationFormat>宽屏</PresentationFormat>
  <Paragraphs>307</Paragraphs>
  <Slides>32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Microsoft YaHei UI</vt:lpstr>
      <vt:lpstr>黑体</vt:lpstr>
      <vt:lpstr>华文新魏</vt:lpstr>
      <vt:lpstr>隶书</vt:lpstr>
      <vt:lpstr>宋体</vt:lpstr>
      <vt:lpstr>幼圆</vt:lpstr>
      <vt:lpstr>Arial</vt:lpstr>
      <vt:lpstr>Comic Sans MS</vt:lpstr>
      <vt:lpstr>Garamond</vt:lpstr>
      <vt:lpstr>Times New Roman</vt:lpstr>
      <vt:lpstr>Verdana</vt:lpstr>
      <vt:lpstr>Wingdings</vt:lpstr>
      <vt:lpstr>SavonVTI</vt:lpstr>
      <vt:lpstr>宾语从句 </vt:lpstr>
      <vt:lpstr>PowerPoint 演示文稿</vt:lpstr>
      <vt:lpstr>宾语从句的三要素</vt:lpstr>
      <vt:lpstr>PowerPoint 演示文稿</vt:lpstr>
      <vt:lpstr>一.that（引导词）（从属连词）</vt:lpstr>
      <vt:lpstr>that不能省略的情况</vt:lpstr>
      <vt:lpstr>PowerPoint 演示文稿</vt:lpstr>
      <vt:lpstr>If 与whether 的区别</vt:lpstr>
      <vt:lpstr>真题</vt:lpstr>
      <vt:lpstr>PowerPoint 演示文稿</vt:lpstr>
      <vt:lpstr>例句</vt:lpstr>
      <vt:lpstr>真题</vt:lpstr>
      <vt:lpstr>PowerPoint 演示文稿</vt:lpstr>
      <vt:lpstr>PowerPoint 演示文稿</vt:lpstr>
      <vt:lpstr>真题</vt:lpstr>
      <vt:lpstr>PowerPoint 演示文稿</vt:lpstr>
      <vt:lpstr>PowerPoint 演示文稿</vt:lpstr>
      <vt:lpstr>确定从句的时态(根据主句时态)</vt:lpstr>
      <vt:lpstr>PowerPoint 演示文稿</vt:lpstr>
      <vt:lpstr>真题</vt:lpstr>
      <vt:lpstr>课程大纲</vt:lpstr>
      <vt:lpstr>第一课</vt:lpstr>
      <vt:lpstr>第一种 技能</vt:lpstr>
      <vt:lpstr>第二种技能</vt:lpstr>
      <vt:lpstr>第三种技能</vt:lpstr>
      <vt:lpstr>第一课总结</vt:lpstr>
      <vt:lpstr>课程进度</vt:lpstr>
      <vt:lpstr>课程进度</vt:lpstr>
      <vt:lpstr>Lorem Ipsum Dolor</vt:lpstr>
      <vt:lpstr>Lorem Ipsum</vt:lpstr>
      <vt:lpstr>Lorem Ipsum Text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2020-04-26T06:52:16Z</dcterms:created>
  <dcterms:modified xsi:type="dcterms:W3CDTF">2020-04-26T09:03:40Z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